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3490" r:id="rId6"/>
    <p:sldId id="269" r:id="rId7"/>
    <p:sldId id="276" r:id="rId8"/>
    <p:sldId id="272" r:id="rId9"/>
    <p:sldId id="275" r:id="rId10"/>
    <p:sldId id="285" r:id="rId11"/>
    <p:sldId id="258" r:id="rId12"/>
    <p:sldId id="283" r:id="rId13"/>
    <p:sldId id="265" r:id="rId14"/>
    <p:sldId id="282" r:id="rId15"/>
    <p:sldId id="271" r:id="rId16"/>
    <p:sldId id="278" r:id="rId17"/>
    <p:sldId id="284" r:id="rId18"/>
    <p:sldId id="281"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FA0FE6-CA3C-4BAD-79ED-54BCE2009DBF}" name="NELLIST, Joe (NHS MID ESSEX CCG)" initials="NJ(MEC" userId="S::joe.nellist@nhs.net::9e720bd4-2a6b-49b0-8a40-943df34c2f4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A23A0"/>
    <a:srgbClr val="6A2383"/>
    <a:srgbClr val="EB5D9D"/>
    <a:srgbClr val="6BC4CF"/>
    <a:srgbClr val="FDC518"/>
    <a:srgbClr val="EB5D4A"/>
    <a:srgbClr val="B4C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2908" autoAdjust="0"/>
  </p:normalViewPr>
  <p:slideViewPr>
    <p:cSldViewPr snapToGrid="0">
      <p:cViewPr varScale="1">
        <p:scale>
          <a:sx n="10" d="100"/>
          <a:sy n="10" d="100"/>
        </p:scale>
        <p:origin x="-48" y="-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67278-E0AD-6748-AE5A-066896A6DE01}"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774E1C-65AD-074E-99FD-D6D30A56A661}" type="slidenum">
              <a:rPr lang="en-US" smtClean="0"/>
              <a:t>‹#›</a:t>
            </a:fld>
            <a:endParaRPr lang="en-US"/>
          </a:p>
        </p:txBody>
      </p:sp>
    </p:spTree>
    <p:extLst>
      <p:ext uri="{BB962C8B-B14F-4D97-AF65-F5344CB8AC3E}">
        <p14:creationId xmlns:p14="http://schemas.microsoft.com/office/powerpoint/2010/main" val="6831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Engagement HQ, Granicus </a:t>
            </a:r>
          </a:p>
        </p:txBody>
      </p:sp>
      <p:sp>
        <p:nvSpPr>
          <p:cNvPr id="4" name="Slide Number Placeholder 3"/>
          <p:cNvSpPr>
            <a:spLocks noGrp="1"/>
          </p:cNvSpPr>
          <p:nvPr>
            <p:ph type="sldNum" sz="quarter" idx="5"/>
          </p:nvPr>
        </p:nvSpPr>
        <p:spPr/>
        <p:txBody>
          <a:bodyPr/>
          <a:lstStyle/>
          <a:p>
            <a:fld id="{F4774E1C-65AD-074E-99FD-D6D30A56A661}" type="slidenum">
              <a:rPr lang="en-US" smtClean="0"/>
              <a:t>1</a:t>
            </a:fld>
            <a:endParaRPr lang="en-US"/>
          </a:p>
        </p:txBody>
      </p:sp>
    </p:spTree>
    <p:extLst>
      <p:ext uri="{BB962C8B-B14F-4D97-AF65-F5344CB8AC3E}">
        <p14:creationId xmlns:p14="http://schemas.microsoft.com/office/powerpoint/2010/main" val="255824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774E1C-65AD-074E-99FD-D6D30A56A661}" type="slidenum">
              <a:rPr lang="en-US" smtClean="0"/>
              <a:t>11</a:t>
            </a:fld>
            <a:endParaRPr lang="en-US"/>
          </a:p>
        </p:txBody>
      </p:sp>
    </p:spTree>
    <p:extLst>
      <p:ext uri="{BB962C8B-B14F-4D97-AF65-F5344CB8AC3E}">
        <p14:creationId xmlns:p14="http://schemas.microsoft.com/office/powerpoint/2010/main" val="457031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important and there is not been much around communications from the initial email out just our team sharing the information, team meetings and in person events.</a:t>
            </a:r>
            <a:r>
              <a:rPr lang="en-GB" sz="1200" dirty="0">
                <a:solidFill>
                  <a:srgbClr val="6A23A0"/>
                </a:solidFill>
                <a:effectLst/>
                <a:latin typeface="Arial" panose="020B0604020202020204" pitchFamily="34" charset="0"/>
                <a:ea typeface="Calibri" panose="020F0502020204030204" pitchFamily="34" charset="0"/>
                <a:cs typeface="Arial" panose="020B0604020202020204" pitchFamily="34" charset="0"/>
              </a:rPr>
              <a:t> </a:t>
            </a:r>
          </a:p>
          <a:p>
            <a:endParaRPr lang="en-GB" sz="1200" dirty="0">
              <a:solidFill>
                <a:srgbClr val="6A23A0"/>
              </a:solidFill>
              <a:effectLst/>
              <a:latin typeface="Arial" panose="020B0604020202020204" pitchFamily="34" charset="0"/>
              <a:ea typeface="Calibri" panose="020F0502020204030204" pitchFamily="34" charset="0"/>
              <a:cs typeface="Arial" panose="020B0604020202020204" pitchFamily="34" charset="0"/>
            </a:endParaRPr>
          </a:p>
          <a:p>
            <a:r>
              <a:rPr lang="en-GB" sz="1200" dirty="0">
                <a:solidFill>
                  <a:srgbClr val="6A23A0"/>
                </a:solidFill>
                <a:effectLst/>
                <a:latin typeface="Arial" panose="020B0604020202020204" pitchFamily="34" charset="0"/>
                <a:ea typeface="Calibri" panose="020F0502020204030204" pitchFamily="34" charset="0"/>
                <a:cs typeface="Arial" panose="020B0604020202020204" pitchFamily="34" charset="0"/>
              </a:rPr>
              <a:t>We had over 150 attendees to the event, We have as a result 38 GP staff/ NHS have signed up to follow up on joining our physical activities (Walks, rackets sports, heritage walks, etc)  Tennis table competitions future events.  We have around 20 people on the day engaging in various games at different times and spaces.</a:t>
            </a:r>
          </a:p>
          <a:p>
            <a:r>
              <a:rPr lang="en-GB" sz="1200" dirty="0">
                <a:solidFill>
                  <a:srgbClr val="6A23A0"/>
                </a:solidFill>
                <a:effectLst/>
                <a:latin typeface="Arial" panose="020B0604020202020204" pitchFamily="34" charset="0"/>
                <a:ea typeface="Calibri" panose="020F0502020204030204" pitchFamily="34" charset="0"/>
                <a:cs typeface="Arial" panose="020B0604020202020204" pitchFamily="34" charset="0"/>
              </a:rPr>
              <a:t> </a:t>
            </a:r>
          </a:p>
          <a:p>
            <a:r>
              <a:rPr lang="en-GB" sz="1200" dirty="0">
                <a:solidFill>
                  <a:srgbClr val="6A23A0"/>
                </a:solidFill>
                <a:effectLst/>
                <a:latin typeface="Arial" panose="020B0604020202020204" pitchFamily="34" charset="0"/>
                <a:ea typeface="Calibri" panose="020F0502020204030204" pitchFamily="34" charset="0"/>
                <a:cs typeface="Arial" panose="020B0604020202020204" pitchFamily="34" charset="0"/>
              </a:rPr>
              <a:t>We also can report back that since the pages were launched, we have had over 400 engagements and connections via them, many had mentioned at the event they had seen the pages before but had not looked at them in detail as a result I can see we have had people after event downloading items, reading the news and accessing the information more widely please links and data to today.  </a:t>
            </a:r>
          </a:p>
          <a:p>
            <a:r>
              <a:rPr lang="en-GB" sz="1200" dirty="0">
                <a:solidFill>
                  <a:srgbClr val="6A23A0"/>
                </a:solidFill>
                <a:effectLst/>
                <a:latin typeface="Arial" panose="020B0604020202020204" pitchFamily="34" charset="0"/>
                <a:ea typeface="Calibri" panose="020F050202020403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F4774E1C-65AD-074E-99FD-D6D30A56A661}" type="slidenum">
              <a:rPr lang="en-US" smtClean="0"/>
              <a:t>12</a:t>
            </a:fld>
            <a:endParaRPr lang="en-US"/>
          </a:p>
        </p:txBody>
      </p:sp>
    </p:spTree>
    <p:extLst>
      <p:ext uri="{BB962C8B-B14F-4D97-AF65-F5344CB8AC3E}">
        <p14:creationId xmlns:p14="http://schemas.microsoft.com/office/powerpoint/2010/main" val="2921884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endParaRPr lang="en-US" dirty="0"/>
          </a:p>
        </p:txBody>
      </p:sp>
      <p:sp>
        <p:nvSpPr>
          <p:cNvPr id="4" name="Slide Number Placeholder 3"/>
          <p:cNvSpPr>
            <a:spLocks noGrp="1"/>
          </p:cNvSpPr>
          <p:nvPr>
            <p:ph type="sldNum" sz="quarter" idx="5"/>
          </p:nvPr>
        </p:nvSpPr>
        <p:spPr/>
        <p:txBody>
          <a:bodyPr/>
          <a:lstStyle/>
          <a:p>
            <a:fld id="{F4774E1C-65AD-074E-99FD-D6D30A56A661}" type="slidenum">
              <a:rPr lang="en-US" smtClean="0"/>
              <a:t>13</a:t>
            </a:fld>
            <a:endParaRPr lang="en-US"/>
          </a:p>
        </p:txBody>
      </p:sp>
    </p:spTree>
    <p:extLst>
      <p:ext uri="{BB962C8B-B14F-4D97-AF65-F5344CB8AC3E}">
        <p14:creationId xmlns:p14="http://schemas.microsoft.com/office/powerpoint/2010/main" val="1737006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people at work/parents'/ content readily accessible via phone or tablet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less printing creating traffic and driving subscription to page or registration drives that information is been shared at the click of a button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accessible in many languages ) and their convenience ( shift workers evening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t>
            </a:r>
            <a:r>
              <a:rPr lang="en-GB" b="0" i="0" dirty="0">
                <a:solidFill>
                  <a:srgbClr val="000000"/>
                </a:solidFill>
                <a:effectLst/>
                <a:latin typeface="Open Sans" panose="020B0606030504020204" pitchFamily="34" charset="0"/>
              </a:rPr>
              <a:t>Digital tools simplify this time-consuming task; the data is easy to analyse and take action on. This allows your team to spend more time finalizing and getting reports approved.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Open Sans" panose="020B0606030504020204" pitchFamily="34" charset="0"/>
              </a:rPr>
              <a:t>5 Virtual public engagement can strengthen community partnerships by providing more opportunities for collaboration and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Open Sans" panose="020B0606030504020204" pitchFamily="34" charset="0"/>
              </a:rPr>
              <a:t>6 with traditional engagement methods, community members may not have access to all the information they need to make informed decisions. They may also ask themselves—how will my input make a difference? What will they do with our feedback?   Close the look you said we did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5"/>
          </p:nvPr>
        </p:nvSpPr>
        <p:spPr/>
        <p:txBody>
          <a:bodyPr/>
          <a:lstStyle/>
          <a:p>
            <a:fld id="{F4774E1C-65AD-074E-99FD-D6D30A56A661}" type="slidenum">
              <a:rPr lang="en-US" smtClean="0"/>
              <a:t>14</a:t>
            </a:fld>
            <a:endParaRPr lang="en-US"/>
          </a:p>
        </p:txBody>
      </p:sp>
    </p:spTree>
    <p:extLst>
      <p:ext uri="{BB962C8B-B14F-4D97-AF65-F5344CB8AC3E}">
        <p14:creationId xmlns:p14="http://schemas.microsoft.com/office/powerpoint/2010/main" val="3386304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1 from a better understanding of what is on offer and what do we want to achieve from virtual views, who will lead this going forward and in the team who would support this work and is there capacity to do this or shall we continue as we are and a strong communication plan not to lose momentum and create click and interest from the community an partners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2 BB Alliance Landing page with the offer of what we do,  who is involved in, featuring partners / Health inequalities projects,  community </a:t>
            </a:r>
            <a:r>
              <a:rPr lang="en-GB" sz="1200" dirty="0" err="1">
                <a:latin typeface="Arial" panose="020B0604020202020204" pitchFamily="34" charset="0"/>
                <a:cs typeface="Arial" panose="020B0604020202020204" pitchFamily="34" charset="0"/>
              </a:rPr>
              <a:t>pcns</a:t>
            </a:r>
            <a:r>
              <a:rPr lang="en-GB" sz="1200" dirty="0">
                <a:latin typeface="Arial" panose="020B0604020202020204" pitchFamily="34" charset="0"/>
                <a:cs typeface="Arial" panose="020B0604020202020204" pitchFamily="34" charset="0"/>
              </a:rPr>
              <a:t> initiatives, </a:t>
            </a:r>
            <a:r>
              <a:rPr lang="en-GB" sz="1200" dirty="0" err="1">
                <a:latin typeface="Arial" panose="020B0604020202020204" pitchFamily="34" charset="0"/>
                <a:cs typeface="Arial" panose="020B0604020202020204" pitchFamily="34" charset="0"/>
              </a:rPr>
              <a:t>neighborhood</a:t>
            </a:r>
            <a:r>
              <a:rPr lang="en-GB" sz="1200" dirty="0">
                <a:latin typeface="Arial" panose="020B0604020202020204" pitchFamily="34" charset="0"/>
                <a:cs typeface="Arial" panose="020B0604020202020204" pitchFamily="34" charset="0"/>
              </a:rPr>
              <a:t>/anchor, and what has been achieved.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3 Transparency has been able to demonstrate that we have achieved what we set out to 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F4774E1C-65AD-074E-99FD-D6D30A56A661}" type="slidenum">
              <a:rPr lang="en-US" smtClean="0"/>
              <a:t>15</a:t>
            </a:fld>
            <a:endParaRPr lang="en-US"/>
          </a:p>
        </p:txBody>
      </p:sp>
    </p:spTree>
    <p:extLst>
      <p:ext uri="{BB962C8B-B14F-4D97-AF65-F5344CB8AC3E}">
        <p14:creationId xmlns:p14="http://schemas.microsoft.com/office/powerpoint/2010/main" val="4103300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774E1C-65AD-074E-99FD-D6D30A56A661}" type="slidenum">
              <a:rPr lang="en-US" smtClean="0"/>
              <a:t>16</a:t>
            </a:fld>
            <a:endParaRPr lang="en-US"/>
          </a:p>
        </p:txBody>
      </p:sp>
    </p:spTree>
    <p:extLst>
      <p:ext uri="{BB962C8B-B14F-4D97-AF65-F5344CB8AC3E}">
        <p14:creationId xmlns:p14="http://schemas.microsoft.com/office/powerpoint/2010/main" val="340942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GB" b="0" i="0">
              <a:solidFill>
                <a:srgbClr val="D1D5DB"/>
              </a:solidFill>
              <a:effectLst/>
              <a:latin typeface="Söhne"/>
            </a:endParaRPr>
          </a:p>
        </p:txBody>
      </p:sp>
      <p:sp>
        <p:nvSpPr>
          <p:cNvPr id="4" name="Slide Number Placeholder 3"/>
          <p:cNvSpPr>
            <a:spLocks noGrp="1"/>
          </p:cNvSpPr>
          <p:nvPr>
            <p:ph type="sldNum" sz="quarter" idx="5"/>
          </p:nvPr>
        </p:nvSpPr>
        <p:spPr/>
        <p:txBody>
          <a:bodyPr/>
          <a:lstStyle/>
          <a:p>
            <a:fld id="{C4FA0253-89D3-F14A-AE4D-6093D5DCC990}" type="slidenum">
              <a:rPr lang="en-US" smtClean="0"/>
              <a:t>2</a:t>
            </a:fld>
            <a:endParaRPr lang="en-US"/>
          </a:p>
        </p:txBody>
      </p:sp>
    </p:spTree>
    <p:extLst>
      <p:ext uri="{BB962C8B-B14F-4D97-AF65-F5344CB8AC3E}">
        <p14:creationId xmlns:p14="http://schemas.microsoft.com/office/powerpoint/2010/main" val="421670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774E1C-65AD-074E-99FD-D6D30A56A661}" type="slidenum">
              <a:rPr lang="en-US" smtClean="0"/>
              <a:t>3</a:t>
            </a:fld>
            <a:endParaRPr lang="en-US"/>
          </a:p>
        </p:txBody>
      </p:sp>
    </p:spTree>
    <p:extLst>
      <p:ext uri="{BB962C8B-B14F-4D97-AF65-F5344CB8AC3E}">
        <p14:creationId xmlns:p14="http://schemas.microsoft.com/office/powerpoint/2010/main" val="348453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774E1C-65AD-074E-99FD-D6D30A56A661}" type="slidenum">
              <a:rPr lang="en-US" smtClean="0"/>
              <a:t>4</a:t>
            </a:fld>
            <a:endParaRPr lang="en-US"/>
          </a:p>
        </p:txBody>
      </p:sp>
    </p:spTree>
    <p:extLst>
      <p:ext uri="{BB962C8B-B14F-4D97-AF65-F5344CB8AC3E}">
        <p14:creationId xmlns:p14="http://schemas.microsoft.com/office/powerpoint/2010/main" val="2654546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1 For Statuary  commissioning ( we don’t currently do this in our team)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2 Engaging with public to create a new service design or see feedback on the service is at ( Pilot </a:t>
            </a:r>
            <a:r>
              <a:rPr lang="en-GB" sz="1200" kern="1200" dirty="0" err="1">
                <a:solidFill>
                  <a:schemeClr val="tx1"/>
                </a:solidFill>
                <a:effectLst/>
                <a:latin typeface="+mn-lt"/>
                <a:ea typeface="+mn-ea"/>
                <a:cs typeface="+mn-cs"/>
              </a:rPr>
              <a:t>pcn</a:t>
            </a:r>
            <a:r>
              <a:rPr lang="en-GB" sz="1200" kern="1200" dirty="0">
                <a:solidFill>
                  <a:schemeClr val="tx1"/>
                </a:solidFill>
                <a:effectLst/>
                <a:latin typeface="+mn-lt"/>
                <a:ea typeface="+mn-ea"/>
                <a:cs typeface="+mn-cs"/>
              </a:rPr>
              <a:t>) or planning a change in a current service ( survey consultation )</a:t>
            </a:r>
          </a:p>
          <a:p>
            <a:endParaRPr lang="en-GB" sz="1200" kern="1200" dirty="0">
              <a:solidFill>
                <a:schemeClr val="tx1"/>
              </a:solidFill>
              <a:effectLst/>
              <a:latin typeface="+mn-lt"/>
              <a:ea typeface="+mn-ea"/>
              <a:cs typeface="+mn-cs"/>
            </a:endParaRPr>
          </a:p>
          <a:p>
            <a:r>
              <a:rPr lang="en-US" dirty="0"/>
              <a:t> 3 Get people aware or involved using health campaign / slipper swaps / patients panels example young people/ special communities/  </a:t>
            </a:r>
          </a:p>
          <a:p>
            <a:endParaRPr lang="en-US" dirty="0"/>
          </a:p>
          <a:p>
            <a:r>
              <a:rPr lang="en-US" dirty="0"/>
              <a:t> 4 Resources and information pages such as the Well be domain or start well or Active alliance fund and resources ( also hosting management of the fund application process )</a:t>
            </a:r>
          </a:p>
          <a:p>
            <a:endParaRPr lang="en-US" dirty="0"/>
          </a:p>
          <a:p>
            <a:r>
              <a:rPr lang="en-US" dirty="0"/>
              <a:t> 5 One off targeted but can be public if needed ( such as post event )</a:t>
            </a:r>
          </a:p>
          <a:p>
            <a:endParaRPr lang="en-US" dirty="0"/>
          </a:p>
          <a:p>
            <a:r>
              <a:rPr lang="en-US" dirty="0"/>
              <a:t> 6 To develop and Strategy they might have a strategic consultation within but a wider offer such as public engagement events, organizations involved, ideas, forums, and panels. This relates to number 2 wider offer </a:t>
            </a:r>
          </a:p>
          <a:p>
            <a:endParaRPr lang="en-US" dirty="0"/>
          </a:p>
          <a:p>
            <a:r>
              <a:rPr lang="en-US" dirty="0"/>
              <a:t> 7 Such as social prescribers network ( integrated care and offer) various roles, working in the community front facing to aces information without laptop over the phone ! </a:t>
            </a:r>
          </a:p>
          <a:p>
            <a:r>
              <a:rPr lang="en-US" dirty="0"/>
              <a:t> 8 To target a specific group that might not want to be accessible to the wider community by example staff surveys / </a:t>
            </a:r>
          </a:p>
          <a:p>
            <a:endParaRPr lang="en-US" dirty="0"/>
          </a:p>
          <a:p>
            <a:r>
              <a:rPr lang="en-US" dirty="0"/>
              <a:t> 9 to target all subscribed in the Hub or to an specific page/project </a:t>
            </a:r>
          </a:p>
          <a:p>
            <a:endParaRPr lang="en-US" dirty="0"/>
          </a:p>
          <a:p>
            <a:endParaRPr lang="en-US" dirty="0"/>
          </a:p>
        </p:txBody>
      </p:sp>
      <p:sp>
        <p:nvSpPr>
          <p:cNvPr id="4" name="Slide Number Placeholder 3"/>
          <p:cNvSpPr>
            <a:spLocks noGrp="1"/>
          </p:cNvSpPr>
          <p:nvPr>
            <p:ph type="sldNum" sz="quarter" idx="5"/>
          </p:nvPr>
        </p:nvSpPr>
        <p:spPr/>
        <p:txBody>
          <a:bodyPr/>
          <a:lstStyle/>
          <a:p>
            <a:fld id="{F4774E1C-65AD-074E-99FD-D6D30A56A661}" type="slidenum">
              <a:rPr lang="en-US" smtClean="0"/>
              <a:t>5</a:t>
            </a:fld>
            <a:endParaRPr lang="en-US"/>
          </a:p>
        </p:txBody>
      </p:sp>
    </p:spTree>
    <p:extLst>
      <p:ext uri="{BB962C8B-B14F-4D97-AF65-F5344CB8AC3E}">
        <p14:creationId xmlns:p14="http://schemas.microsoft.com/office/powerpoint/2010/main" val="295703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on the next page </a:t>
            </a:r>
          </a:p>
          <a:p>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F4774E1C-65AD-074E-99FD-D6D30A56A661}" type="slidenum">
              <a:rPr lang="en-US" smtClean="0"/>
              <a:t>6</a:t>
            </a:fld>
            <a:endParaRPr lang="en-US"/>
          </a:p>
        </p:txBody>
      </p:sp>
    </p:spTree>
    <p:extLst>
      <p:ext uri="{BB962C8B-B14F-4D97-AF65-F5344CB8AC3E}">
        <p14:creationId xmlns:p14="http://schemas.microsoft.com/office/powerpoint/2010/main" val="302121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774E1C-65AD-074E-99FD-D6D30A56A661}" type="slidenum">
              <a:rPr lang="en-US" smtClean="0"/>
              <a:t>8</a:t>
            </a:fld>
            <a:endParaRPr lang="en-US"/>
          </a:p>
        </p:txBody>
      </p:sp>
    </p:spTree>
    <p:extLst>
      <p:ext uri="{BB962C8B-B14F-4D97-AF65-F5344CB8AC3E}">
        <p14:creationId xmlns:p14="http://schemas.microsoft.com/office/powerpoint/2010/main" val="1636276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774E1C-65AD-074E-99FD-D6D30A56A661}" type="slidenum">
              <a:rPr lang="en-US" smtClean="0"/>
              <a:t>9</a:t>
            </a:fld>
            <a:endParaRPr lang="en-US"/>
          </a:p>
        </p:txBody>
      </p:sp>
    </p:spTree>
    <p:extLst>
      <p:ext uri="{BB962C8B-B14F-4D97-AF65-F5344CB8AC3E}">
        <p14:creationId xmlns:p14="http://schemas.microsoft.com/office/powerpoint/2010/main" val="318063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Launch in 28</a:t>
            </a:r>
            <a:r>
              <a:rPr lang="en-US" baseline="30000" dirty="0"/>
              <a:t>th</a:t>
            </a:r>
            <a:r>
              <a:rPr lang="en-US" dirty="0"/>
              <a:t> September </a:t>
            </a:r>
          </a:p>
        </p:txBody>
      </p:sp>
      <p:sp>
        <p:nvSpPr>
          <p:cNvPr id="4" name="Slide Number Placeholder 3"/>
          <p:cNvSpPr>
            <a:spLocks noGrp="1"/>
          </p:cNvSpPr>
          <p:nvPr>
            <p:ph type="sldNum" sz="quarter" idx="5"/>
          </p:nvPr>
        </p:nvSpPr>
        <p:spPr/>
        <p:txBody>
          <a:bodyPr/>
          <a:lstStyle/>
          <a:p>
            <a:fld id="{F4774E1C-65AD-074E-99FD-D6D30A56A661}" type="slidenum">
              <a:rPr lang="en-US" smtClean="0"/>
              <a:t>10</a:t>
            </a:fld>
            <a:endParaRPr lang="en-US"/>
          </a:p>
        </p:txBody>
      </p:sp>
    </p:spTree>
    <p:extLst>
      <p:ext uri="{BB962C8B-B14F-4D97-AF65-F5344CB8AC3E}">
        <p14:creationId xmlns:p14="http://schemas.microsoft.com/office/powerpoint/2010/main" val="1523853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urp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3982C0-87DB-6388-CB37-8C6A6533E08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 y="-43200"/>
            <a:ext cx="12345600" cy="6944400"/>
          </a:xfrm>
          <a:prstGeom prst="rect">
            <a:avLst/>
          </a:prstGeom>
        </p:spPr>
      </p:pic>
      <p:sp>
        <p:nvSpPr>
          <p:cNvPr id="7" name="TextBox 6">
            <a:extLst>
              <a:ext uri="{FF2B5EF4-FFF2-40B4-BE49-F238E27FC236}">
                <a16:creationId xmlns:a16="http://schemas.microsoft.com/office/drawing/2014/main" id="{427474DA-8E3C-5D1A-DC94-8356A69FB8CC}"/>
              </a:ext>
            </a:extLst>
          </p:cNvPr>
          <p:cNvSpPr txBox="1"/>
          <p:nvPr userDrawn="1"/>
        </p:nvSpPr>
        <p:spPr>
          <a:xfrm>
            <a:off x="8378691" y="6354978"/>
            <a:ext cx="3749809" cy="369332"/>
          </a:xfrm>
          <a:prstGeom prst="rect">
            <a:avLst/>
          </a:prstGeom>
          <a:noFill/>
        </p:spPr>
        <p:txBody>
          <a:bodyPr wrap="none" rtlCol="0">
            <a:spAutoFit/>
          </a:bodyPr>
          <a:lstStyle/>
          <a:p>
            <a:r>
              <a:rPr lang="en-GB" dirty="0" err="1">
                <a:latin typeface="Arial" panose="020B0604020202020204" pitchFamily="34" charset="0"/>
                <a:cs typeface="Arial" panose="020B0604020202020204" pitchFamily="34" charset="0"/>
              </a:rPr>
              <a:t>www.midandsouthessex.ics.nhs.uk</a:t>
            </a:r>
            <a:endParaRPr lang="en-GB" dirty="0">
              <a:latin typeface="Arial" panose="020B0604020202020204" pitchFamily="34" charset="0"/>
              <a:cs typeface="Arial" panose="020B0604020202020204" pitchFamily="34" charset="0"/>
            </a:endParaRPr>
          </a:p>
        </p:txBody>
      </p:sp>
      <p:pic>
        <p:nvPicPr>
          <p:cNvPr id="8" name="Picture 7" descr="Graphical user interface&#10;&#10;Description automatically generated with medium confidence">
            <a:extLst>
              <a:ext uri="{FF2B5EF4-FFF2-40B4-BE49-F238E27FC236}">
                <a16:creationId xmlns:a16="http://schemas.microsoft.com/office/drawing/2014/main" id="{A1C9AC2D-396E-C5D5-7079-B243BA2FC89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42518" y="503022"/>
            <a:ext cx="2991173" cy="718324"/>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DD18032F-B313-C1B6-28E0-F1ACF4ED2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030119" y="503022"/>
            <a:ext cx="2693532" cy="708259"/>
          </a:xfrm>
          <a:prstGeom prst="rect">
            <a:avLst/>
          </a:prstGeom>
        </p:spPr>
      </p:pic>
    </p:spTree>
    <p:extLst>
      <p:ext uri="{BB962C8B-B14F-4D97-AF65-F5344CB8AC3E}">
        <p14:creationId xmlns:p14="http://schemas.microsoft.com/office/powerpoint/2010/main" val="1265793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al slide 4">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2593222-CBEA-48CA-E000-B7D86918C620}"/>
              </a:ext>
            </a:extLst>
          </p:cNvPr>
          <p:cNvSpPr/>
          <p:nvPr userDrawn="1"/>
        </p:nvSpPr>
        <p:spPr>
          <a:xfrm rot="21364505">
            <a:off x="1733658" y="3883261"/>
            <a:ext cx="13731999" cy="13397059"/>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A23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Freeform 3">
            <a:extLst>
              <a:ext uri="{FF2B5EF4-FFF2-40B4-BE49-F238E27FC236}">
                <a16:creationId xmlns:a16="http://schemas.microsoft.com/office/drawing/2014/main" id="{4F19662A-B0AC-2154-C367-3A7B54A79F09}"/>
              </a:ext>
            </a:extLst>
          </p:cNvPr>
          <p:cNvSpPr>
            <a:spLocks noChangeAspect="1"/>
          </p:cNvSpPr>
          <p:nvPr userDrawn="1"/>
        </p:nvSpPr>
        <p:spPr>
          <a:xfrm rot="20520658">
            <a:off x="9438101" y="4266694"/>
            <a:ext cx="1851956" cy="1806785"/>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B4C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5" name="Freeform 4">
            <a:extLst>
              <a:ext uri="{FF2B5EF4-FFF2-40B4-BE49-F238E27FC236}">
                <a16:creationId xmlns:a16="http://schemas.microsoft.com/office/drawing/2014/main" id="{0117338E-B316-09FA-219C-612B5CC9921A}"/>
              </a:ext>
            </a:extLst>
          </p:cNvPr>
          <p:cNvSpPr>
            <a:spLocks noChangeAspect="1"/>
          </p:cNvSpPr>
          <p:nvPr userDrawn="1"/>
        </p:nvSpPr>
        <p:spPr>
          <a:xfrm rot="4111788">
            <a:off x="7283711" y="5170124"/>
            <a:ext cx="1157422" cy="1129191"/>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6" name="TextBox 5">
            <a:extLst>
              <a:ext uri="{FF2B5EF4-FFF2-40B4-BE49-F238E27FC236}">
                <a16:creationId xmlns:a16="http://schemas.microsoft.com/office/drawing/2014/main" id="{C8159A30-8BEE-36A6-B357-40F81D6E9AAD}"/>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chemeClr val="bg1"/>
                </a:solidFill>
                <a:latin typeface="Arial" panose="020B0604020202020204" pitchFamily="34" charset="0"/>
                <a:cs typeface="Arial" panose="020B0604020202020204" pitchFamily="34" charset="0"/>
              </a:rPr>
              <a:t>www.midandsouthessex.ics.nhs.uk</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86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slide 5">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2593222-CBEA-48CA-E000-B7D86918C620}"/>
              </a:ext>
            </a:extLst>
          </p:cNvPr>
          <p:cNvSpPr/>
          <p:nvPr userDrawn="1"/>
        </p:nvSpPr>
        <p:spPr>
          <a:xfrm rot="11265642">
            <a:off x="-966242" y="-9688341"/>
            <a:ext cx="14976983" cy="13397059"/>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A23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extBox 5">
            <a:extLst>
              <a:ext uri="{FF2B5EF4-FFF2-40B4-BE49-F238E27FC236}">
                <a16:creationId xmlns:a16="http://schemas.microsoft.com/office/drawing/2014/main" id="{C8159A30-8BEE-36A6-B357-40F81D6E9AAD}"/>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rgbClr val="6A2383"/>
                </a:solidFill>
                <a:latin typeface="Arial" panose="020B0604020202020204" pitchFamily="34" charset="0"/>
                <a:cs typeface="Arial" panose="020B0604020202020204" pitchFamily="34" charset="0"/>
              </a:rPr>
              <a:t>www.midandsouthessex.ics.nhs.uk</a:t>
            </a:r>
            <a:endParaRPr lang="en-GB" dirty="0">
              <a:solidFill>
                <a:srgbClr val="6A2383"/>
              </a:solidFill>
              <a:latin typeface="Arial" panose="020B0604020202020204" pitchFamily="34" charset="0"/>
              <a:cs typeface="Arial" panose="020B0604020202020204" pitchFamily="34" charset="0"/>
            </a:endParaRPr>
          </a:p>
        </p:txBody>
      </p:sp>
      <p:sp>
        <p:nvSpPr>
          <p:cNvPr id="7" name="Freeform 6">
            <a:extLst>
              <a:ext uri="{FF2B5EF4-FFF2-40B4-BE49-F238E27FC236}">
                <a16:creationId xmlns:a16="http://schemas.microsoft.com/office/drawing/2014/main" id="{92C735F1-B01A-8869-5A94-5D3D69DA25F8}"/>
              </a:ext>
            </a:extLst>
          </p:cNvPr>
          <p:cNvSpPr>
            <a:spLocks noChangeAspect="1"/>
          </p:cNvSpPr>
          <p:nvPr userDrawn="1"/>
        </p:nvSpPr>
        <p:spPr>
          <a:xfrm rot="20811508">
            <a:off x="7756706" y="136284"/>
            <a:ext cx="1583833" cy="1545202"/>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8" name="Freeform 7">
            <a:extLst>
              <a:ext uri="{FF2B5EF4-FFF2-40B4-BE49-F238E27FC236}">
                <a16:creationId xmlns:a16="http://schemas.microsoft.com/office/drawing/2014/main" id="{A3C9ACFA-F946-7EDD-1BFB-011393FC7C5B}"/>
              </a:ext>
            </a:extLst>
          </p:cNvPr>
          <p:cNvSpPr>
            <a:spLocks noChangeAspect="1"/>
          </p:cNvSpPr>
          <p:nvPr userDrawn="1"/>
        </p:nvSpPr>
        <p:spPr>
          <a:xfrm rot="16200000">
            <a:off x="9976085" y="189239"/>
            <a:ext cx="2055564" cy="2005426"/>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Tree>
    <p:extLst>
      <p:ext uri="{BB962C8B-B14F-4D97-AF65-F5344CB8AC3E}">
        <p14:creationId xmlns:p14="http://schemas.microsoft.com/office/powerpoint/2010/main" val="3588746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20F436-2D6D-5D61-8163-A08A753BBEF7}"/>
              </a:ext>
            </a:extLst>
          </p:cNvPr>
          <p:cNvSpPr/>
          <p:nvPr userDrawn="1"/>
        </p:nvSpPr>
        <p:spPr>
          <a:xfrm>
            <a:off x="-546101" y="-87086"/>
            <a:ext cx="12850395" cy="7097486"/>
          </a:xfrm>
          <a:prstGeom prst="rect">
            <a:avLst/>
          </a:prstGeom>
          <a:solidFill>
            <a:srgbClr val="6A2383"/>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BB4139F-160F-2947-4C91-D31F1CC9E0AF}"/>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chemeClr val="bg1"/>
                </a:solidFill>
                <a:latin typeface="Arial" panose="020B0604020202020204" pitchFamily="34" charset="0"/>
                <a:cs typeface="Arial" panose="020B0604020202020204" pitchFamily="34" charset="0"/>
              </a:rPr>
              <a:t>www.midandsouthessex.ics.nhs.uk</a:t>
            </a:r>
            <a:endParaRPr lang="en-GB"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2E97975-0BDC-7607-F40E-1B3D06CD7129}"/>
              </a:ext>
            </a:extLst>
          </p:cNvPr>
          <p:cNvSpPr txBox="1"/>
          <p:nvPr userDrawn="1"/>
        </p:nvSpPr>
        <p:spPr>
          <a:xfrm>
            <a:off x="1045965" y="56153"/>
            <a:ext cx="7139354" cy="3416320"/>
          </a:xfrm>
          <a:prstGeom prst="rect">
            <a:avLst/>
          </a:prstGeom>
          <a:noFill/>
        </p:spPr>
        <p:txBody>
          <a:bodyPr wrap="square" rtlCol="0">
            <a:spAutoFit/>
          </a:bodyPr>
          <a:lstStyle/>
          <a:p>
            <a:pPr algn="ctr"/>
            <a:r>
              <a:rPr lang="en-GB" sz="21600" dirty="0">
                <a:solidFill>
                  <a:srgbClr val="6BC4CF"/>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8910626B-0A0D-744B-6A2F-21A16A84EF2C}"/>
              </a:ext>
            </a:extLst>
          </p:cNvPr>
          <p:cNvSpPr txBox="1"/>
          <p:nvPr userDrawn="1"/>
        </p:nvSpPr>
        <p:spPr>
          <a:xfrm rot="10800000">
            <a:off x="1045965" y="3429000"/>
            <a:ext cx="7139354" cy="3416320"/>
          </a:xfrm>
          <a:prstGeom prst="rect">
            <a:avLst/>
          </a:prstGeom>
          <a:noFill/>
        </p:spPr>
        <p:txBody>
          <a:bodyPr wrap="square" rtlCol="0">
            <a:spAutoFit/>
          </a:bodyPr>
          <a:lstStyle/>
          <a:p>
            <a:pPr algn="ctr"/>
            <a:r>
              <a:rPr lang="en-GB" sz="21600" dirty="0">
                <a:solidFill>
                  <a:srgbClr val="EB5D4A"/>
                </a:solidFill>
                <a:latin typeface="Arial" panose="020B0604020202020204" pitchFamily="34" charset="0"/>
                <a:cs typeface="Arial" panose="020B0604020202020204" pitchFamily="34" charset="0"/>
              </a:rPr>
              <a:t>“</a:t>
            </a:r>
          </a:p>
        </p:txBody>
      </p:sp>
      <p:sp>
        <p:nvSpPr>
          <p:cNvPr id="6" name="Freeform 5">
            <a:extLst>
              <a:ext uri="{FF2B5EF4-FFF2-40B4-BE49-F238E27FC236}">
                <a16:creationId xmlns:a16="http://schemas.microsoft.com/office/drawing/2014/main" id="{09FB4F55-70EF-CE5A-E58A-A1E24580B9EA}"/>
              </a:ext>
            </a:extLst>
          </p:cNvPr>
          <p:cNvSpPr>
            <a:spLocks noChangeAspect="1"/>
          </p:cNvSpPr>
          <p:nvPr userDrawn="1"/>
        </p:nvSpPr>
        <p:spPr>
          <a:xfrm rot="3756960">
            <a:off x="9438855" y="529846"/>
            <a:ext cx="2934882" cy="2863297"/>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B4C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8" name="Freeform 7">
            <a:extLst>
              <a:ext uri="{FF2B5EF4-FFF2-40B4-BE49-F238E27FC236}">
                <a16:creationId xmlns:a16="http://schemas.microsoft.com/office/drawing/2014/main" id="{157F94CE-89A4-2A32-D6D7-75CF1BA91C64}"/>
              </a:ext>
            </a:extLst>
          </p:cNvPr>
          <p:cNvSpPr>
            <a:spLocks noChangeAspect="1"/>
          </p:cNvSpPr>
          <p:nvPr userDrawn="1"/>
        </p:nvSpPr>
        <p:spPr>
          <a:xfrm rot="19556949">
            <a:off x="8369411" y="-153049"/>
            <a:ext cx="2084991" cy="2034136"/>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FDC5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9" name="Freeform 8">
            <a:extLst>
              <a:ext uri="{FF2B5EF4-FFF2-40B4-BE49-F238E27FC236}">
                <a16:creationId xmlns:a16="http://schemas.microsoft.com/office/drawing/2014/main" id="{344A45B4-9494-33A8-4452-1E2463B406BF}"/>
              </a:ext>
            </a:extLst>
          </p:cNvPr>
          <p:cNvSpPr>
            <a:spLocks noChangeAspect="1"/>
          </p:cNvSpPr>
          <p:nvPr userDrawn="1"/>
        </p:nvSpPr>
        <p:spPr>
          <a:xfrm rot="4588481">
            <a:off x="8932976" y="1494245"/>
            <a:ext cx="957860" cy="934497"/>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Tree>
    <p:extLst>
      <p:ext uri="{BB962C8B-B14F-4D97-AF65-F5344CB8AC3E}">
        <p14:creationId xmlns:p14="http://schemas.microsoft.com/office/powerpoint/2010/main" val="3542619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whit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B4139F-160F-2947-4C91-D31F1CC9E0AF}"/>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rgbClr val="6A2383"/>
                </a:solidFill>
                <a:latin typeface="Arial" panose="020B0604020202020204" pitchFamily="34" charset="0"/>
                <a:cs typeface="Arial" panose="020B0604020202020204" pitchFamily="34" charset="0"/>
              </a:rPr>
              <a:t>www.midandsouthessex.ics.nhs.uk</a:t>
            </a:r>
            <a:endParaRPr lang="en-GB" dirty="0">
              <a:solidFill>
                <a:srgbClr val="6A2383"/>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2E97975-0BDC-7607-F40E-1B3D06CD7129}"/>
              </a:ext>
            </a:extLst>
          </p:cNvPr>
          <p:cNvSpPr txBox="1"/>
          <p:nvPr userDrawn="1"/>
        </p:nvSpPr>
        <p:spPr>
          <a:xfrm>
            <a:off x="3568262" y="56153"/>
            <a:ext cx="7139354" cy="3416320"/>
          </a:xfrm>
          <a:prstGeom prst="rect">
            <a:avLst/>
          </a:prstGeom>
          <a:noFill/>
        </p:spPr>
        <p:txBody>
          <a:bodyPr wrap="square" rtlCol="0">
            <a:spAutoFit/>
          </a:bodyPr>
          <a:lstStyle/>
          <a:p>
            <a:pPr algn="ctr"/>
            <a:r>
              <a:rPr lang="en-GB" sz="21600" dirty="0">
                <a:solidFill>
                  <a:srgbClr val="B4CC04"/>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8910626B-0A0D-744B-6A2F-21A16A84EF2C}"/>
              </a:ext>
            </a:extLst>
          </p:cNvPr>
          <p:cNvSpPr txBox="1"/>
          <p:nvPr userDrawn="1"/>
        </p:nvSpPr>
        <p:spPr>
          <a:xfrm rot="10800000">
            <a:off x="3568262" y="3429000"/>
            <a:ext cx="7139354" cy="3416320"/>
          </a:xfrm>
          <a:prstGeom prst="rect">
            <a:avLst/>
          </a:prstGeom>
          <a:noFill/>
        </p:spPr>
        <p:txBody>
          <a:bodyPr wrap="square" rtlCol="0">
            <a:spAutoFit/>
          </a:bodyPr>
          <a:lstStyle/>
          <a:p>
            <a:pPr algn="ctr"/>
            <a:r>
              <a:rPr lang="en-GB" sz="21600" dirty="0">
                <a:solidFill>
                  <a:srgbClr val="EB5D9D"/>
                </a:solidFill>
                <a:latin typeface="Arial" panose="020B0604020202020204" pitchFamily="34" charset="0"/>
                <a:cs typeface="Arial" panose="020B0604020202020204" pitchFamily="34" charset="0"/>
              </a:rPr>
              <a:t>“</a:t>
            </a:r>
          </a:p>
        </p:txBody>
      </p:sp>
      <p:sp>
        <p:nvSpPr>
          <p:cNvPr id="6" name="Freeform 5">
            <a:extLst>
              <a:ext uri="{FF2B5EF4-FFF2-40B4-BE49-F238E27FC236}">
                <a16:creationId xmlns:a16="http://schemas.microsoft.com/office/drawing/2014/main" id="{09FB4F55-70EF-CE5A-E58A-A1E24580B9EA}"/>
              </a:ext>
            </a:extLst>
          </p:cNvPr>
          <p:cNvSpPr>
            <a:spLocks noChangeAspect="1"/>
          </p:cNvSpPr>
          <p:nvPr userDrawn="1"/>
        </p:nvSpPr>
        <p:spPr>
          <a:xfrm rot="13238535">
            <a:off x="579602" y="4716166"/>
            <a:ext cx="2940366" cy="2868647"/>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8" name="Freeform 7">
            <a:extLst>
              <a:ext uri="{FF2B5EF4-FFF2-40B4-BE49-F238E27FC236}">
                <a16:creationId xmlns:a16="http://schemas.microsoft.com/office/drawing/2014/main" id="{157F94CE-89A4-2A32-D6D7-75CF1BA91C64}"/>
              </a:ext>
            </a:extLst>
          </p:cNvPr>
          <p:cNvSpPr>
            <a:spLocks noChangeAspect="1"/>
          </p:cNvSpPr>
          <p:nvPr userDrawn="1"/>
        </p:nvSpPr>
        <p:spPr>
          <a:xfrm rot="20017594">
            <a:off x="-574115" y="3466095"/>
            <a:ext cx="2024851" cy="1975462"/>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FDC5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9" name="Freeform 8">
            <a:extLst>
              <a:ext uri="{FF2B5EF4-FFF2-40B4-BE49-F238E27FC236}">
                <a16:creationId xmlns:a16="http://schemas.microsoft.com/office/drawing/2014/main" id="{344A45B4-9494-33A8-4452-1E2463B406BF}"/>
              </a:ext>
            </a:extLst>
          </p:cNvPr>
          <p:cNvSpPr>
            <a:spLocks noChangeAspect="1"/>
          </p:cNvSpPr>
          <p:nvPr userDrawn="1"/>
        </p:nvSpPr>
        <p:spPr>
          <a:xfrm rot="15894332">
            <a:off x="1464161" y="3616689"/>
            <a:ext cx="1000130" cy="975736"/>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Tree>
    <p:extLst>
      <p:ext uri="{BB962C8B-B14F-4D97-AF65-F5344CB8AC3E}">
        <p14:creationId xmlns:p14="http://schemas.microsoft.com/office/powerpoint/2010/main" val="2602142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point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20F436-2D6D-5D61-8163-A08A753BBEF7}"/>
              </a:ext>
            </a:extLst>
          </p:cNvPr>
          <p:cNvSpPr/>
          <p:nvPr userDrawn="1"/>
        </p:nvSpPr>
        <p:spPr>
          <a:xfrm>
            <a:off x="-546101" y="-87086"/>
            <a:ext cx="12850395" cy="7097486"/>
          </a:xfrm>
          <a:prstGeom prst="rect">
            <a:avLst/>
          </a:prstGeom>
          <a:solidFill>
            <a:srgbClr val="6A2383"/>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BB4139F-160F-2947-4C91-D31F1CC9E0AF}"/>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chemeClr val="bg1"/>
                </a:solidFill>
                <a:latin typeface="Arial" panose="020B0604020202020204" pitchFamily="34" charset="0"/>
                <a:cs typeface="Arial" panose="020B0604020202020204" pitchFamily="34" charset="0"/>
              </a:rPr>
              <a:t>www.midandsouthessex.ics.nhs.uk</a:t>
            </a:r>
            <a:endParaRPr lang="en-GB" dirty="0">
              <a:solidFill>
                <a:schemeClr val="bg1"/>
              </a:solidFill>
              <a:latin typeface="Arial" panose="020B0604020202020204" pitchFamily="34" charset="0"/>
              <a:cs typeface="Arial" panose="020B0604020202020204" pitchFamily="34" charset="0"/>
            </a:endParaRPr>
          </a:p>
        </p:txBody>
      </p:sp>
      <p:sp>
        <p:nvSpPr>
          <p:cNvPr id="4" name="Freeform 3">
            <a:extLst>
              <a:ext uri="{FF2B5EF4-FFF2-40B4-BE49-F238E27FC236}">
                <a16:creationId xmlns:a16="http://schemas.microsoft.com/office/drawing/2014/main" id="{E754E755-A72D-1961-E0BA-AF5948F8A577}"/>
              </a:ext>
            </a:extLst>
          </p:cNvPr>
          <p:cNvSpPr>
            <a:spLocks noChangeAspect="1"/>
          </p:cNvSpPr>
          <p:nvPr userDrawn="1"/>
        </p:nvSpPr>
        <p:spPr>
          <a:xfrm rot="3451748">
            <a:off x="9665566" y="415189"/>
            <a:ext cx="3673292" cy="3583696"/>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5" name="Freeform 4">
            <a:extLst>
              <a:ext uri="{FF2B5EF4-FFF2-40B4-BE49-F238E27FC236}">
                <a16:creationId xmlns:a16="http://schemas.microsoft.com/office/drawing/2014/main" id="{B7CACBE3-DD8A-7880-B5FB-1E249C3ADC93}"/>
              </a:ext>
            </a:extLst>
          </p:cNvPr>
          <p:cNvSpPr>
            <a:spLocks noChangeAspect="1"/>
          </p:cNvSpPr>
          <p:nvPr userDrawn="1"/>
        </p:nvSpPr>
        <p:spPr>
          <a:xfrm rot="14828312">
            <a:off x="267012" y="2084882"/>
            <a:ext cx="6156794" cy="6006623"/>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Tree>
    <p:extLst>
      <p:ext uri="{BB962C8B-B14F-4D97-AF65-F5344CB8AC3E}">
        <p14:creationId xmlns:p14="http://schemas.microsoft.com/office/powerpoint/2010/main" val="2715788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point - purple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20F436-2D6D-5D61-8163-A08A753BBEF7}"/>
              </a:ext>
            </a:extLst>
          </p:cNvPr>
          <p:cNvSpPr/>
          <p:nvPr userDrawn="1"/>
        </p:nvSpPr>
        <p:spPr>
          <a:xfrm>
            <a:off x="-546101" y="-87086"/>
            <a:ext cx="12850395" cy="7097486"/>
          </a:xfrm>
          <a:prstGeom prst="rect">
            <a:avLst/>
          </a:prstGeom>
          <a:solidFill>
            <a:srgbClr val="6A2383"/>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BB4139F-160F-2947-4C91-D31F1CC9E0AF}"/>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chemeClr val="bg1"/>
                </a:solidFill>
                <a:latin typeface="Arial" panose="020B0604020202020204" pitchFamily="34" charset="0"/>
                <a:cs typeface="Arial" panose="020B0604020202020204" pitchFamily="34" charset="0"/>
              </a:rPr>
              <a:t>www.midandsouthessex.ics.nhs.uk</a:t>
            </a:r>
            <a:endParaRPr lang="en-GB" dirty="0">
              <a:solidFill>
                <a:schemeClr val="bg1"/>
              </a:solidFill>
              <a:latin typeface="Arial" panose="020B0604020202020204" pitchFamily="34" charset="0"/>
              <a:cs typeface="Arial" panose="020B0604020202020204" pitchFamily="34" charset="0"/>
            </a:endParaRPr>
          </a:p>
        </p:txBody>
      </p:sp>
      <p:sp>
        <p:nvSpPr>
          <p:cNvPr id="11" name="Freeform 10">
            <a:extLst>
              <a:ext uri="{FF2B5EF4-FFF2-40B4-BE49-F238E27FC236}">
                <a16:creationId xmlns:a16="http://schemas.microsoft.com/office/drawing/2014/main" id="{BCD0E0C2-2435-2166-7C0A-40BD9C8E6A66}"/>
              </a:ext>
            </a:extLst>
          </p:cNvPr>
          <p:cNvSpPr>
            <a:spLocks noChangeAspect="1"/>
          </p:cNvSpPr>
          <p:nvPr userDrawn="1"/>
        </p:nvSpPr>
        <p:spPr>
          <a:xfrm rot="3756960">
            <a:off x="10024795" y="609723"/>
            <a:ext cx="2636803" cy="2572488"/>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B4C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12" name="Freeform 11">
            <a:extLst>
              <a:ext uri="{FF2B5EF4-FFF2-40B4-BE49-F238E27FC236}">
                <a16:creationId xmlns:a16="http://schemas.microsoft.com/office/drawing/2014/main" id="{F1C17A15-2A40-0A67-C80B-B3A9E6ECC544}"/>
              </a:ext>
            </a:extLst>
          </p:cNvPr>
          <p:cNvSpPr>
            <a:spLocks noChangeAspect="1"/>
          </p:cNvSpPr>
          <p:nvPr userDrawn="1"/>
        </p:nvSpPr>
        <p:spPr>
          <a:xfrm rot="19556949">
            <a:off x="9018838" y="-342893"/>
            <a:ext cx="1873231" cy="1827541"/>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FDC5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13" name="Freeform 12">
            <a:extLst>
              <a:ext uri="{FF2B5EF4-FFF2-40B4-BE49-F238E27FC236}">
                <a16:creationId xmlns:a16="http://schemas.microsoft.com/office/drawing/2014/main" id="{F4AB9717-3E6D-BAA7-3A2A-72DC1A80FE31}"/>
              </a:ext>
            </a:extLst>
          </p:cNvPr>
          <p:cNvSpPr>
            <a:spLocks noChangeAspect="1"/>
          </p:cNvSpPr>
          <p:nvPr userDrawn="1"/>
        </p:nvSpPr>
        <p:spPr>
          <a:xfrm rot="4588481">
            <a:off x="9525164" y="1138362"/>
            <a:ext cx="860576" cy="839586"/>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Tree>
    <p:extLst>
      <p:ext uri="{BB962C8B-B14F-4D97-AF65-F5344CB8AC3E}">
        <p14:creationId xmlns:p14="http://schemas.microsoft.com/office/powerpoint/2010/main" val="2132154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point - whit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09FB4F55-70EF-CE5A-E58A-A1E24580B9EA}"/>
              </a:ext>
            </a:extLst>
          </p:cNvPr>
          <p:cNvSpPr>
            <a:spLocks noChangeAspect="1"/>
          </p:cNvSpPr>
          <p:nvPr userDrawn="1"/>
        </p:nvSpPr>
        <p:spPr>
          <a:xfrm rot="7256372">
            <a:off x="7354344" y="3629065"/>
            <a:ext cx="5798499" cy="5657066"/>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10" name="Freeform 9">
            <a:extLst>
              <a:ext uri="{FF2B5EF4-FFF2-40B4-BE49-F238E27FC236}">
                <a16:creationId xmlns:a16="http://schemas.microsoft.com/office/drawing/2014/main" id="{097D0A62-4DAE-BB3D-B0E4-3781B5C64B7B}"/>
              </a:ext>
            </a:extLst>
          </p:cNvPr>
          <p:cNvSpPr>
            <a:spLocks noChangeAspect="1"/>
          </p:cNvSpPr>
          <p:nvPr userDrawn="1"/>
        </p:nvSpPr>
        <p:spPr>
          <a:xfrm rot="21125134">
            <a:off x="-661038" y="752642"/>
            <a:ext cx="5486539" cy="5352715"/>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A238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7" name="TextBox 6">
            <a:extLst>
              <a:ext uri="{FF2B5EF4-FFF2-40B4-BE49-F238E27FC236}">
                <a16:creationId xmlns:a16="http://schemas.microsoft.com/office/drawing/2014/main" id="{8BB4139F-160F-2947-4C91-D31F1CC9E0AF}"/>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chemeClr val="tx1"/>
                </a:solidFill>
                <a:latin typeface="Arial" panose="020B0604020202020204" pitchFamily="34" charset="0"/>
                <a:cs typeface="Arial" panose="020B0604020202020204" pitchFamily="34" charset="0"/>
              </a:rPr>
              <a:t>www.midandsouthessex.ics.nhs.uk</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985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point - white2">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B4139F-160F-2947-4C91-D31F1CC9E0AF}"/>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rgbClr val="6A2383"/>
                </a:solidFill>
                <a:latin typeface="Arial" panose="020B0604020202020204" pitchFamily="34" charset="0"/>
                <a:cs typeface="Arial" panose="020B0604020202020204" pitchFamily="34" charset="0"/>
              </a:rPr>
              <a:t>www.midandsouthessex.ics.nhs.uk</a:t>
            </a:r>
            <a:endParaRPr lang="en-GB" dirty="0">
              <a:solidFill>
                <a:srgbClr val="6A2383"/>
              </a:solidFill>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09FB4F55-70EF-CE5A-E58A-A1E24580B9EA}"/>
              </a:ext>
            </a:extLst>
          </p:cNvPr>
          <p:cNvSpPr>
            <a:spLocks noChangeAspect="1"/>
          </p:cNvSpPr>
          <p:nvPr userDrawn="1"/>
        </p:nvSpPr>
        <p:spPr>
          <a:xfrm rot="13238535">
            <a:off x="293342" y="4925432"/>
            <a:ext cx="2940366" cy="2868647"/>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8" name="Freeform 7">
            <a:extLst>
              <a:ext uri="{FF2B5EF4-FFF2-40B4-BE49-F238E27FC236}">
                <a16:creationId xmlns:a16="http://schemas.microsoft.com/office/drawing/2014/main" id="{157F94CE-89A4-2A32-D6D7-75CF1BA91C64}"/>
              </a:ext>
            </a:extLst>
          </p:cNvPr>
          <p:cNvSpPr>
            <a:spLocks noChangeAspect="1"/>
          </p:cNvSpPr>
          <p:nvPr userDrawn="1"/>
        </p:nvSpPr>
        <p:spPr>
          <a:xfrm rot="20017594">
            <a:off x="-674476" y="3775934"/>
            <a:ext cx="2024851" cy="1975462"/>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FDC5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9" name="Freeform 8">
            <a:extLst>
              <a:ext uri="{FF2B5EF4-FFF2-40B4-BE49-F238E27FC236}">
                <a16:creationId xmlns:a16="http://schemas.microsoft.com/office/drawing/2014/main" id="{344A45B4-9494-33A8-4452-1E2463B406BF}"/>
              </a:ext>
            </a:extLst>
          </p:cNvPr>
          <p:cNvSpPr>
            <a:spLocks noChangeAspect="1"/>
          </p:cNvSpPr>
          <p:nvPr userDrawn="1"/>
        </p:nvSpPr>
        <p:spPr>
          <a:xfrm rot="15894332">
            <a:off x="1187784" y="4040436"/>
            <a:ext cx="1000130" cy="975736"/>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Tree>
    <p:extLst>
      <p:ext uri="{BB962C8B-B14F-4D97-AF65-F5344CB8AC3E}">
        <p14:creationId xmlns:p14="http://schemas.microsoft.com/office/powerpoint/2010/main" val="1732550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20F436-2D6D-5D61-8163-A08A753BBEF7}"/>
              </a:ext>
            </a:extLst>
          </p:cNvPr>
          <p:cNvSpPr/>
          <p:nvPr userDrawn="1"/>
        </p:nvSpPr>
        <p:spPr>
          <a:xfrm>
            <a:off x="-72572" y="-64749"/>
            <a:ext cx="12337143" cy="6995886"/>
          </a:xfrm>
          <a:prstGeom prst="rect">
            <a:avLst/>
          </a:prstGeom>
          <a:solidFill>
            <a:srgbClr val="6A2383"/>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Graphical user interface&#10;&#10;Description automatically generated with medium confidence">
            <a:extLst>
              <a:ext uri="{FF2B5EF4-FFF2-40B4-BE49-F238E27FC236}">
                <a16:creationId xmlns:a16="http://schemas.microsoft.com/office/drawing/2014/main" id="{1D49A918-73D2-9DFD-1464-88F4C4FEB5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2518" y="503022"/>
            <a:ext cx="2991173" cy="718324"/>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DEB87CE7-D592-6EAB-848C-4A1744E1CF7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30119" y="503022"/>
            <a:ext cx="2693532" cy="708259"/>
          </a:xfrm>
          <a:prstGeom prst="rect">
            <a:avLst/>
          </a:prstGeom>
        </p:spPr>
      </p:pic>
      <p:sp>
        <p:nvSpPr>
          <p:cNvPr id="17" name="Freeform 16">
            <a:extLst>
              <a:ext uri="{FF2B5EF4-FFF2-40B4-BE49-F238E27FC236}">
                <a16:creationId xmlns:a16="http://schemas.microsoft.com/office/drawing/2014/main" id="{873AD1DA-DAD0-89CF-E66A-25B502EAAE1C}"/>
              </a:ext>
            </a:extLst>
          </p:cNvPr>
          <p:cNvSpPr>
            <a:spLocks noChangeAspect="1"/>
          </p:cNvSpPr>
          <p:nvPr userDrawn="1"/>
        </p:nvSpPr>
        <p:spPr>
          <a:xfrm rot="6418702">
            <a:off x="1298479" y="1533404"/>
            <a:ext cx="3503677" cy="3418218"/>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Tree>
    <p:extLst>
      <p:ext uri="{BB962C8B-B14F-4D97-AF65-F5344CB8AC3E}">
        <p14:creationId xmlns:p14="http://schemas.microsoft.com/office/powerpoint/2010/main" val="1250712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socials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20F436-2D6D-5D61-8163-A08A753BBEF7}"/>
              </a:ext>
            </a:extLst>
          </p:cNvPr>
          <p:cNvSpPr/>
          <p:nvPr userDrawn="1"/>
        </p:nvSpPr>
        <p:spPr>
          <a:xfrm>
            <a:off x="-72572" y="-64749"/>
            <a:ext cx="12337143" cy="6995886"/>
          </a:xfrm>
          <a:prstGeom prst="rect">
            <a:avLst/>
          </a:prstGeom>
          <a:solidFill>
            <a:srgbClr val="6A2383"/>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Graphical user interface&#10;&#10;Description automatically generated with medium confidence">
            <a:extLst>
              <a:ext uri="{FF2B5EF4-FFF2-40B4-BE49-F238E27FC236}">
                <a16:creationId xmlns:a16="http://schemas.microsoft.com/office/drawing/2014/main" id="{1D49A918-73D2-9DFD-1464-88F4C4FEB5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2518" y="503022"/>
            <a:ext cx="2991173" cy="718324"/>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DEB87CE7-D592-6EAB-848C-4A1744E1CF7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30119" y="503022"/>
            <a:ext cx="2693532" cy="708259"/>
          </a:xfrm>
          <a:prstGeom prst="rect">
            <a:avLst/>
          </a:prstGeom>
        </p:spPr>
      </p:pic>
      <p:sp>
        <p:nvSpPr>
          <p:cNvPr id="13" name="Rectangle 12">
            <a:extLst>
              <a:ext uri="{FF2B5EF4-FFF2-40B4-BE49-F238E27FC236}">
                <a16:creationId xmlns:a16="http://schemas.microsoft.com/office/drawing/2014/main" id="{7348B2FC-B91B-6A6B-7C59-E5F3FE15E50C}"/>
              </a:ext>
            </a:extLst>
          </p:cNvPr>
          <p:cNvSpPr/>
          <p:nvPr userDrawn="1"/>
        </p:nvSpPr>
        <p:spPr>
          <a:xfrm>
            <a:off x="1027795" y="6364298"/>
            <a:ext cx="970137" cy="338554"/>
          </a:xfrm>
          <a:prstGeom prst="rect">
            <a:avLst/>
          </a:prstGeom>
        </p:spPr>
        <p:txBody>
          <a:bodyPr wrap="none">
            <a:spAutoFit/>
          </a:bodyPr>
          <a:lstStyle/>
          <a:p>
            <a:r>
              <a:rPr lang="en-GB" sz="1600" dirty="0">
                <a:solidFill>
                  <a:schemeClr val="bg1"/>
                </a:solidFill>
                <a:latin typeface="Arial" panose="020B0604020202020204" pitchFamily="34" charset="0"/>
                <a:cs typeface="Arial" panose="020B0604020202020204" pitchFamily="34" charset="0"/>
              </a:rPr>
              <a:t>MSEICS</a:t>
            </a:r>
          </a:p>
        </p:txBody>
      </p:sp>
      <p:sp>
        <p:nvSpPr>
          <p:cNvPr id="14" name="Rectangle 13">
            <a:extLst>
              <a:ext uri="{FF2B5EF4-FFF2-40B4-BE49-F238E27FC236}">
                <a16:creationId xmlns:a16="http://schemas.microsoft.com/office/drawing/2014/main" id="{5DD15BCA-2938-915A-B51D-163B60017AB2}"/>
              </a:ext>
            </a:extLst>
          </p:cNvPr>
          <p:cNvSpPr/>
          <p:nvPr userDrawn="1"/>
        </p:nvSpPr>
        <p:spPr>
          <a:xfrm>
            <a:off x="2773046" y="6364298"/>
            <a:ext cx="1505540" cy="338554"/>
          </a:xfrm>
          <a:prstGeom prst="rect">
            <a:avLst/>
          </a:prstGeom>
        </p:spPr>
        <p:txBody>
          <a:bodyPr wrap="none">
            <a:spAutoFit/>
          </a:bodyPr>
          <a:lstStyle/>
          <a:p>
            <a:r>
              <a:rPr lang="en-GB" sz="1600" dirty="0" err="1">
                <a:solidFill>
                  <a:schemeClr val="bg1"/>
                </a:solidFill>
                <a:latin typeface="Arial" panose="020B0604020202020204" pitchFamily="34" charset="0"/>
                <a:cs typeface="Arial" panose="020B0604020202020204" pitchFamily="34" charset="0"/>
              </a:rPr>
              <a:t>MSEssex_ICS</a:t>
            </a:r>
            <a:endParaRPr lang="en-GB" sz="1600"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D87C262-3BDE-1C72-8CAD-31901A2B9AE2}"/>
              </a:ext>
            </a:extLst>
          </p:cNvPr>
          <p:cNvSpPr/>
          <p:nvPr userDrawn="1"/>
        </p:nvSpPr>
        <p:spPr>
          <a:xfrm>
            <a:off x="7383540" y="6375794"/>
            <a:ext cx="4334984" cy="338554"/>
          </a:xfrm>
          <a:prstGeom prst="rect">
            <a:avLst/>
          </a:prstGeom>
        </p:spPr>
        <p:txBody>
          <a:bodyPr wrap="square">
            <a:spAutoFit/>
          </a:bodyPr>
          <a:lstStyle/>
          <a:p>
            <a:r>
              <a:rPr lang="en-GB" sz="1600" dirty="0">
                <a:solidFill>
                  <a:schemeClr val="bg1"/>
                </a:solidFill>
                <a:latin typeface="Arial" panose="020B0604020202020204" pitchFamily="34" charset="0"/>
                <a:cs typeface="Arial" panose="020B0604020202020204" pitchFamily="34" charset="0"/>
              </a:rPr>
              <a:t>Mid and South Essex Integrated Care System</a:t>
            </a:r>
          </a:p>
        </p:txBody>
      </p:sp>
      <p:sp>
        <p:nvSpPr>
          <p:cNvPr id="16" name="Rectangle 15">
            <a:extLst>
              <a:ext uri="{FF2B5EF4-FFF2-40B4-BE49-F238E27FC236}">
                <a16:creationId xmlns:a16="http://schemas.microsoft.com/office/drawing/2014/main" id="{3F0FFF9D-22A5-2103-6E2D-528B5AC53318}"/>
              </a:ext>
            </a:extLst>
          </p:cNvPr>
          <p:cNvSpPr/>
          <p:nvPr userDrawn="1"/>
        </p:nvSpPr>
        <p:spPr>
          <a:xfrm>
            <a:off x="5068587" y="6375794"/>
            <a:ext cx="1505540" cy="338554"/>
          </a:xfrm>
          <a:prstGeom prst="rect">
            <a:avLst/>
          </a:prstGeom>
        </p:spPr>
        <p:txBody>
          <a:bodyPr wrap="none">
            <a:spAutoFit/>
          </a:bodyPr>
          <a:lstStyle/>
          <a:p>
            <a:r>
              <a:rPr lang="en-GB" sz="1600" dirty="0" err="1">
                <a:solidFill>
                  <a:schemeClr val="bg1"/>
                </a:solidFill>
                <a:latin typeface="Arial" panose="020B0604020202020204" pitchFamily="34" charset="0"/>
                <a:cs typeface="Arial" panose="020B0604020202020204" pitchFamily="34" charset="0"/>
              </a:rPr>
              <a:t>MSEssex_ICS</a:t>
            </a:r>
            <a:endParaRPr lang="en-GB" sz="1600" dirty="0">
              <a:solidFill>
                <a:schemeClr val="bg1"/>
              </a:solidFill>
              <a:latin typeface="Arial" panose="020B0604020202020204" pitchFamily="34" charset="0"/>
              <a:cs typeface="Arial" panose="020B0604020202020204" pitchFamily="34" charset="0"/>
            </a:endParaRPr>
          </a:p>
        </p:txBody>
      </p:sp>
      <p:sp>
        <p:nvSpPr>
          <p:cNvPr id="17" name="Freeform 16">
            <a:extLst>
              <a:ext uri="{FF2B5EF4-FFF2-40B4-BE49-F238E27FC236}">
                <a16:creationId xmlns:a16="http://schemas.microsoft.com/office/drawing/2014/main" id="{873AD1DA-DAD0-89CF-E66A-25B502EAAE1C}"/>
              </a:ext>
            </a:extLst>
          </p:cNvPr>
          <p:cNvSpPr>
            <a:spLocks noChangeAspect="1"/>
          </p:cNvSpPr>
          <p:nvPr userDrawn="1"/>
        </p:nvSpPr>
        <p:spPr>
          <a:xfrm rot="6418702">
            <a:off x="1298479" y="1533404"/>
            <a:ext cx="3503677" cy="3418218"/>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pic>
        <p:nvPicPr>
          <p:cNvPr id="4" name="Picture 3" descr="Shape&#10;&#10;Description automatically generated">
            <a:extLst>
              <a:ext uri="{FF2B5EF4-FFF2-40B4-BE49-F238E27FC236}">
                <a16:creationId xmlns:a16="http://schemas.microsoft.com/office/drawing/2014/main" id="{89090192-72C0-F7F6-98CE-C631AEB63F5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16255" y="6348575"/>
            <a:ext cx="136704" cy="260664"/>
          </a:xfrm>
          <a:prstGeom prst="rect">
            <a:avLst/>
          </a:prstGeom>
        </p:spPr>
      </p:pic>
      <p:pic>
        <p:nvPicPr>
          <p:cNvPr id="7" name="Picture 6" descr="Logo&#10;&#10;Description automatically generated">
            <a:extLst>
              <a:ext uri="{FF2B5EF4-FFF2-40B4-BE49-F238E27FC236}">
                <a16:creationId xmlns:a16="http://schemas.microsoft.com/office/drawing/2014/main" id="{A07C6123-6D97-97E4-F230-ACB1AF5CA04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541859" y="6369232"/>
            <a:ext cx="294098" cy="238955"/>
          </a:xfrm>
          <a:prstGeom prst="rect">
            <a:avLst/>
          </a:prstGeom>
        </p:spPr>
      </p:pic>
      <p:pic>
        <p:nvPicPr>
          <p:cNvPr id="19" name="Picture 18" descr="Icon&#10;&#10;Description automatically generated">
            <a:extLst>
              <a:ext uri="{FF2B5EF4-FFF2-40B4-BE49-F238E27FC236}">
                <a16:creationId xmlns:a16="http://schemas.microsoft.com/office/drawing/2014/main" id="{1FE4C2E4-2D23-4970-66F6-65631A1C7996}"/>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860295" y="6391662"/>
            <a:ext cx="241885" cy="241885"/>
          </a:xfrm>
          <a:prstGeom prst="rect">
            <a:avLst/>
          </a:prstGeom>
        </p:spPr>
      </p:pic>
      <p:pic>
        <p:nvPicPr>
          <p:cNvPr id="21" name="Picture 20" descr="Logo&#10;&#10;Description automatically generated">
            <a:extLst>
              <a:ext uri="{FF2B5EF4-FFF2-40B4-BE49-F238E27FC236}">
                <a16:creationId xmlns:a16="http://schemas.microsoft.com/office/drawing/2014/main" id="{F7EA0F7A-A780-72D8-4ED6-D5FF6CE67A2D}"/>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142328" y="6353648"/>
            <a:ext cx="254500" cy="256197"/>
          </a:xfrm>
          <a:prstGeom prst="rect">
            <a:avLst/>
          </a:prstGeom>
        </p:spPr>
      </p:pic>
    </p:spTree>
    <p:extLst>
      <p:ext uri="{BB962C8B-B14F-4D97-AF65-F5344CB8AC3E}">
        <p14:creationId xmlns:p14="http://schemas.microsoft.com/office/powerpoint/2010/main" val="93379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D2F60FFD-0B2B-408F-FF4C-4A73DE1CE4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descr="Logo&#10;&#10;Description automatically generated">
            <a:extLst>
              <a:ext uri="{FF2B5EF4-FFF2-40B4-BE49-F238E27FC236}">
                <a16:creationId xmlns:a16="http://schemas.microsoft.com/office/drawing/2014/main" id="{2C8A6A4E-FA76-8108-F7BA-4617E74911F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223344" y="534385"/>
            <a:ext cx="2500307" cy="657615"/>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7A74AF3C-E101-E566-8AD0-FC98DDCE452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68349" y="534385"/>
            <a:ext cx="2964146" cy="712765"/>
          </a:xfrm>
          <a:prstGeom prst="rect">
            <a:avLst/>
          </a:prstGeom>
        </p:spPr>
      </p:pic>
      <p:sp>
        <p:nvSpPr>
          <p:cNvPr id="12" name="TextBox 11">
            <a:extLst>
              <a:ext uri="{FF2B5EF4-FFF2-40B4-BE49-F238E27FC236}">
                <a16:creationId xmlns:a16="http://schemas.microsoft.com/office/drawing/2014/main" id="{E764C602-C09E-CC06-E642-AC78581D06FB}"/>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rgbClr val="6A2383"/>
                </a:solidFill>
                <a:latin typeface="Arial" panose="020B0604020202020204" pitchFamily="34" charset="0"/>
                <a:cs typeface="Arial" panose="020B0604020202020204" pitchFamily="34" charset="0"/>
              </a:rPr>
              <a:t>www.midandsouthessex.ics.nhs.uk</a:t>
            </a:r>
            <a:endParaRPr lang="en-GB" dirty="0">
              <a:solidFill>
                <a:srgbClr val="6A238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8105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5F88-773C-9FB6-E978-DE4896639809}"/>
              </a:ext>
            </a:extLst>
          </p:cNvPr>
          <p:cNvSpPr>
            <a:spLocks noGrp="1"/>
          </p:cNvSpPr>
          <p:nvPr>
            <p:ph type="title"/>
          </p:nvPr>
        </p:nvSpPr>
        <p:spPr/>
        <p:txBody>
          <a:bodyPr/>
          <a:lstStyle/>
          <a:p>
            <a:r>
              <a:rPr lang="en-GB"/>
              <a:t>Click to edit Master title style</a:t>
            </a:r>
            <a:endParaRPr lang="en-US"/>
          </a:p>
        </p:txBody>
      </p:sp>
      <p:sp>
        <p:nvSpPr>
          <p:cNvPr id="4" name="Content Placeholder 3">
            <a:extLst>
              <a:ext uri="{FF2B5EF4-FFF2-40B4-BE49-F238E27FC236}">
                <a16:creationId xmlns:a16="http://schemas.microsoft.com/office/drawing/2014/main" id="{4CD796D9-0D6B-D438-3F4E-FBEAB63568FA}"/>
              </a:ext>
            </a:extLst>
          </p:cNvPr>
          <p:cNvSpPr>
            <a:spLocks noGrp="1"/>
          </p:cNvSpPr>
          <p:nvPr>
            <p:ph sz="quarter" idx="10"/>
          </p:nvPr>
        </p:nvSpPr>
        <p:spPr>
          <a:xfrm>
            <a:off x="838200" y="1808164"/>
            <a:ext cx="10515600" cy="3506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Freeform 2">
            <a:extLst>
              <a:ext uri="{FF2B5EF4-FFF2-40B4-BE49-F238E27FC236}">
                <a16:creationId xmlns:a16="http://schemas.microsoft.com/office/drawing/2014/main" id="{C05A8A01-2659-52B6-2CE7-17E7558AE090}"/>
              </a:ext>
            </a:extLst>
          </p:cNvPr>
          <p:cNvSpPr/>
          <p:nvPr userDrawn="1"/>
        </p:nvSpPr>
        <p:spPr>
          <a:xfrm>
            <a:off x="0" y="5314785"/>
            <a:ext cx="12192000" cy="1543216"/>
          </a:xfrm>
          <a:custGeom>
            <a:avLst/>
            <a:gdLst>
              <a:gd name="connsiteX0" fmla="*/ 12192000 w 12192000"/>
              <a:gd name="connsiteY0" fmla="*/ 0 h 1543216"/>
              <a:gd name="connsiteX1" fmla="*/ 12192000 w 12192000"/>
              <a:gd name="connsiteY1" fmla="*/ 1543216 h 1543216"/>
              <a:gd name="connsiteX2" fmla="*/ 0 w 12192000"/>
              <a:gd name="connsiteY2" fmla="*/ 1543216 h 1543216"/>
              <a:gd name="connsiteX3" fmla="*/ 0 w 12192000"/>
              <a:gd name="connsiteY3" fmla="*/ 537029 h 1543216"/>
              <a:gd name="connsiteX4" fmla="*/ 726135 w 12192000"/>
              <a:gd name="connsiteY4" fmla="*/ 582595 h 1543216"/>
              <a:gd name="connsiteX5" fmla="*/ 11746408 w 12192000"/>
              <a:gd name="connsiteY5" fmla="*/ 70236 h 154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543216">
                <a:moveTo>
                  <a:pt x="12192000" y="0"/>
                </a:moveTo>
                <a:lnTo>
                  <a:pt x="12192000" y="1543216"/>
                </a:lnTo>
                <a:lnTo>
                  <a:pt x="0" y="1543216"/>
                </a:lnTo>
                <a:lnTo>
                  <a:pt x="0" y="537029"/>
                </a:lnTo>
                <a:lnTo>
                  <a:pt x="726135" y="582595"/>
                </a:lnTo>
                <a:cubicBezTo>
                  <a:pt x="5003151" y="817334"/>
                  <a:pt x="8758245" y="523103"/>
                  <a:pt x="11746408" y="70236"/>
                </a:cubicBezTo>
                <a:close/>
              </a:path>
            </a:pathLst>
          </a:custGeom>
          <a:solidFill>
            <a:srgbClr val="6A2383"/>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2E6FDD57-F4D8-0B10-E283-C659E2059E73}"/>
              </a:ext>
            </a:extLst>
          </p:cNvPr>
          <p:cNvSpPr txBox="1"/>
          <p:nvPr userDrawn="1"/>
        </p:nvSpPr>
        <p:spPr>
          <a:xfrm>
            <a:off x="8378691" y="6354978"/>
            <a:ext cx="3749809" cy="369332"/>
          </a:xfrm>
          <a:prstGeom prst="rect">
            <a:avLst/>
          </a:prstGeom>
          <a:noFill/>
        </p:spPr>
        <p:txBody>
          <a:bodyPr wrap="none" rtlCol="0">
            <a:spAutoFit/>
          </a:bodyPr>
          <a:lstStyle/>
          <a:p>
            <a:r>
              <a:rPr lang="en-GB" err="1">
                <a:solidFill>
                  <a:schemeClr val="bg1"/>
                </a:solidFill>
                <a:latin typeface="Arial" panose="020B0604020202020204" pitchFamily="34" charset="0"/>
                <a:cs typeface="Arial" panose="020B0604020202020204" pitchFamily="34" charset="0"/>
              </a:rPr>
              <a:t>www.midandsouthessex.ics.nhs.uk</a:t>
            </a:r>
            <a:endParaRPr lang="en-GB">
              <a:solidFill>
                <a:schemeClr val="bg1"/>
              </a:solidFill>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9AF84A60-9C3D-9873-1B42-31F6724333EC}"/>
              </a:ext>
            </a:extLst>
          </p:cNvPr>
          <p:cNvSpPr/>
          <p:nvPr userDrawn="1"/>
        </p:nvSpPr>
        <p:spPr>
          <a:xfrm rot="3259821">
            <a:off x="10761300" y="5162374"/>
            <a:ext cx="946105" cy="1036808"/>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Freeform 6">
            <a:extLst>
              <a:ext uri="{FF2B5EF4-FFF2-40B4-BE49-F238E27FC236}">
                <a16:creationId xmlns:a16="http://schemas.microsoft.com/office/drawing/2014/main" id="{4DC85737-7D87-B467-88F4-A13CA6BE08AE}"/>
              </a:ext>
            </a:extLst>
          </p:cNvPr>
          <p:cNvSpPr/>
          <p:nvPr userDrawn="1"/>
        </p:nvSpPr>
        <p:spPr>
          <a:xfrm rot="20508378">
            <a:off x="10631428" y="5626696"/>
            <a:ext cx="650437" cy="564933"/>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3742359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 purple tex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B4139F-160F-2947-4C91-D31F1CC9E0AF}"/>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rgbClr val="6A2383"/>
                </a:solidFill>
                <a:latin typeface="Arial" panose="020B0604020202020204" pitchFamily="34" charset="0"/>
                <a:cs typeface="Arial" panose="020B0604020202020204" pitchFamily="34" charset="0"/>
              </a:rPr>
              <a:t>www.midandsouthessex.ics.nhs.uk</a:t>
            </a:r>
            <a:endParaRPr lang="en-GB" dirty="0">
              <a:solidFill>
                <a:srgbClr val="6A238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756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 black tex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B4139F-160F-2947-4C91-D31F1CC9E0AF}"/>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chemeClr val="tx1"/>
                </a:solidFill>
                <a:latin typeface="Arial" panose="020B0604020202020204" pitchFamily="34" charset="0"/>
                <a:cs typeface="Arial" panose="020B0604020202020204" pitchFamily="34" charset="0"/>
              </a:rPr>
              <a:t>www.midandsouthessex.ics.nhs.uk</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939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 white tex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B4139F-160F-2947-4C91-D31F1CC9E0AF}"/>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chemeClr val="bg1"/>
                </a:solidFill>
                <a:latin typeface="Arial" panose="020B0604020202020204" pitchFamily="34" charset="0"/>
                <a:cs typeface="Arial" panose="020B0604020202020204" pitchFamily="34" charset="0"/>
              </a:rPr>
              <a:t>www.midandsouthessex.ics.nhs.uk</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67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 white text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20F436-2D6D-5D61-8163-A08A753BBEF7}"/>
              </a:ext>
            </a:extLst>
          </p:cNvPr>
          <p:cNvSpPr/>
          <p:nvPr userDrawn="1"/>
        </p:nvSpPr>
        <p:spPr>
          <a:xfrm>
            <a:off x="-96982" y="-214746"/>
            <a:ext cx="12385964" cy="7287491"/>
          </a:xfrm>
          <a:prstGeom prst="rect">
            <a:avLst/>
          </a:prstGeom>
          <a:solidFill>
            <a:srgbClr val="6A2383"/>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BB4139F-160F-2947-4C91-D31F1CC9E0AF}"/>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chemeClr val="bg1"/>
                </a:solidFill>
                <a:latin typeface="Arial" panose="020B0604020202020204" pitchFamily="34" charset="0"/>
                <a:cs typeface="Arial" panose="020B0604020202020204" pitchFamily="34" charset="0"/>
              </a:rPr>
              <a:t>www.midandsouthessex.ics.nhs.uk</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41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al slide 1">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2593222-CBEA-48CA-E000-B7D86918C620}"/>
              </a:ext>
            </a:extLst>
          </p:cNvPr>
          <p:cNvSpPr/>
          <p:nvPr userDrawn="1"/>
        </p:nvSpPr>
        <p:spPr>
          <a:xfrm rot="4746995">
            <a:off x="4347288" y="-2337263"/>
            <a:ext cx="13731999" cy="13397059"/>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A23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Freeform 3">
            <a:extLst>
              <a:ext uri="{FF2B5EF4-FFF2-40B4-BE49-F238E27FC236}">
                <a16:creationId xmlns:a16="http://schemas.microsoft.com/office/drawing/2014/main" id="{4F19662A-B0AC-2154-C367-3A7B54A79F09}"/>
              </a:ext>
            </a:extLst>
          </p:cNvPr>
          <p:cNvSpPr>
            <a:spLocks noChangeAspect="1"/>
          </p:cNvSpPr>
          <p:nvPr userDrawn="1"/>
        </p:nvSpPr>
        <p:spPr>
          <a:xfrm rot="10315540">
            <a:off x="10119940" y="2402236"/>
            <a:ext cx="2934882" cy="2863297"/>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B4C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5" name="Freeform 4">
            <a:extLst>
              <a:ext uri="{FF2B5EF4-FFF2-40B4-BE49-F238E27FC236}">
                <a16:creationId xmlns:a16="http://schemas.microsoft.com/office/drawing/2014/main" id="{0117338E-B316-09FA-219C-612B5CC9921A}"/>
              </a:ext>
            </a:extLst>
          </p:cNvPr>
          <p:cNvSpPr>
            <a:spLocks noChangeAspect="1"/>
          </p:cNvSpPr>
          <p:nvPr userDrawn="1"/>
        </p:nvSpPr>
        <p:spPr>
          <a:xfrm rot="21015295">
            <a:off x="8089552" y="2165347"/>
            <a:ext cx="2084991" cy="2034136"/>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6" name="TextBox 5">
            <a:extLst>
              <a:ext uri="{FF2B5EF4-FFF2-40B4-BE49-F238E27FC236}">
                <a16:creationId xmlns:a16="http://schemas.microsoft.com/office/drawing/2014/main" id="{C8159A30-8BEE-36A6-B357-40F81D6E9AAD}"/>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chemeClr val="bg1"/>
                </a:solidFill>
                <a:latin typeface="Arial" panose="020B0604020202020204" pitchFamily="34" charset="0"/>
                <a:cs typeface="Arial" panose="020B0604020202020204" pitchFamily="34" charset="0"/>
              </a:rPr>
              <a:t>www.midandsouthessex.ics.nhs.uk</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95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slide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BB2457D-1128-6E17-4605-F6F8F91406C4}"/>
              </a:ext>
            </a:extLst>
          </p:cNvPr>
          <p:cNvSpPr/>
          <p:nvPr userDrawn="1"/>
        </p:nvSpPr>
        <p:spPr>
          <a:xfrm>
            <a:off x="-2252948" y="-141370"/>
            <a:ext cx="6041065" cy="7140740"/>
          </a:xfrm>
          <a:custGeom>
            <a:avLst/>
            <a:gdLst>
              <a:gd name="connsiteX0" fmla="*/ 6019800 w 6076950"/>
              <a:gd name="connsiteY0" fmla="*/ 0 h 6934200"/>
              <a:gd name="connsiteX1" fmla="*/ 3962400 w 6076950"/>
              <a:gd name="connsiteY1" fmla="*/ 6934200 h 6934200"/>
              <a:gd name="connsiteX2" fmla="*/ 0 w 6076950"/>
              <a:gd name="connsiteY2" fmla="*/ 6934200 h 6934200"/>
              <a:gd name="connsiteX3" fmla="*/ 0 w 6076950"/>
              <a:gd name="connsiteY3" fmla="*/ 57150 h 6934200"/>
              <a:gd name="connsiteX4" fmla="*/ 6076950 w 6076950"/>
              <a:gd name="connsiteY4" fmla="*/ 57150 h 6934200"/>
              <a:gd name="connsiteX5" fmla="*/ 6076950 w 6076950"/>
              <a:gd name="connsiteY5" fmla="*/ 76200 h 6934200"/>
              <a:gd name="connsiteX6" fmla="*/ 6038850 w 6076950"/>
              <a:gd name="connsiteY6" fmla="*/ 76200 h 6934200"/>
              <a:gd name="connsiteX0" fmla="*/ 6019800 w 6076950"/>
              <a:gd name="connsiteY0" fmla="*/ 0 h 6934200"/>
              <a:gd name="connsiteX1" fmla="*/ 4328702 w 6076950"/>
              <a:gd name="connsiteY1" fmla="*/ 3524250 h 6934200"/>
              <a:gd name="connsiteX2" fmla="*/ 3962400 w 6076950"/>
              <a:gd name="connsiteY2" fmla="*/ 6934200 h 6934200"/>
              <a:gd name="connsiteX3" fmla="*/ 0 w 6076950"/>
              <a:gd name="connsiteY3" fmla="*/ 6934200 h 6934200"/>
              <a:gd name="connsiteX4" fmla="*/ 0 w 6076950"/>
              <a:gd name="connsiteY4" fmla="*/ 57150 h 6934200"/>
              <a:gd name="connsiteX5" fmla="*/ 6076950 w 6076950"/>
              <a:gd name="connsiteY5" fmla="*/ 57150 h 6934200"/>
              <a:gd name="connsiteX6" fmla="*/ 6076950 w 6076950"/>
              <a:gd name="connsiteY6" fmla="*/ 76200 h 6934200"/>
              <a:gd name="connsiteX7" fmla="*/ 6038850 w 6076950"/>
              <a:gd name="connsiteY7"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3962400 w 6076950"/>
              <a:gd name="connsiteY3" fmla="*/ 6934200 h 6934200"/>
              <a:gd name="connsiteX4" fmla="*/ 0 w 6076950"/>
              <a:gd name="connsiteY4" fmla="*/ 6934200 h 6934200"/>
              <a:gd name="connsiteX5" fmla="*/ 0 w 6076950"/>
              <a:gd name="connsiteY5" fmla="*/ 57150 h 6934200"/>
              <a:gd name="connsiteX6" fmla="*/ 6076950 w 6076950"/>
              <a:gd name="connsiteY6" fmla="*/ 57150 h 6934200"/>
              <a:gd name="connsiteX7" fmla="*/ 6076950 w 6076950"/>
              <a:gd name="connsiteY7" fmla="*/ 76200 h 6934200"/>
              <a:gd name="connsiteX8" fmla="*/ 6038850 w 6076950"/>
              <a:gd name="connsiteY8"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233452 w 6076950"/>
              <a:gd name="connsiteY3" fmla="*/ 5505450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462052 w 6076950"/>
              <a:gd name="connsiteY3" fmla="*/ 4514850 h 6934200"/>
              <a:gd name="connsiteX4" fmla="*/ 4233452 w 6076950"/>
              <a:gd name="connsiteY4" fmla="*/ 5505450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3858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3858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76685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766852 w 6076950"/>
              <a:gd name="connsiteY2" fmla="*/ 3448050 h 6934200"/>
              <a:gd name="connsiteX3" fmla="*/ 4576352 w 6076950"/>
              <a:gd name="connsiteY3" fmla="*/ 4057650 h 6934200"/>
              <a:gd name="connsiteX4" fmla="*/ 4493950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93950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93950 w 6076950"/>
              <a:gd name="connsiteY4" fmla="*/ 4514850 h 6934200"/>
              <a:gd name="connsiteX5" fmla="*/ 3882578 w 6076950"/>
              <a:gd name="connsiteY5" fmla="*/ 5569246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3882578 w 6076950"/>
              <a:gd name="connsiteY4" fmla="*/ 5569246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70026 w 6076950"/>
              <a:gd name="connsiteY4" fmla="*/ 4520609 h 6934200"/>
              <a:gd name="connsiteX5" fmla="*/ 4222820 w 6076950"/>
              <a:gd name="connsiteY5" fmla="*/ 5590511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70026 w 6076950"/>
              <a:gd name="connsiteY4" fmla="*/ 4520609 h 6934200"/>
              <a:gd name="connsiteX5" fmla="*/ 4222820 w 6076950"/>
              <a:gd name="connsiteY5" fmla="*/ 5590511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608250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447336 w 6076950"/>
              <a:gd name="connsiteY1" fmla="*/ 1225845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489866 w 6076950"/>
              <a:gd name="connsiteY1" fmla="*/ 1215213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489866 w 6076950"/>
              <a:gd name="connsiteY1" fmla="*/ 1215213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00498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60115 w 6076950"/>
              <a:gd name="connsiteY9" fmla="*/ 86833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0" fmla="*/ 6009167 w 6076950"/>
              <a:gd name="connsiteY0" fmla="*/ 0 h 6881038"/>
              <a:gd name="connsiteX1" fmla="*/ 5521763 w 6076950"/>
              <a:gd name="connsiteY1" fmla="*/ 1151419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76950"/>
              <a:gd name="connsiteY0" fmla="*/ 0 h 6881038"/>
              <a:gd name="connsiteX1" fmla="*/ 5436703 w 6076950"/>
              <a:gd name="connsiteY1" fmla="*/ 1130153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76950"/>
              <a:gd name="connsiteY0" fmla="*/ 0 h 6881038"/>
              <a:gd name="connsiteX1" fmla="*/ 5511131 w 6076950"/>
              <a:gd name="connsiteY1" fmla="*/ 1140786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09167"/>
              <a:gd name="connsiteY0" fmla="*/ 0 h 6881038"/>
              <a:gd name="connsiteX1" fmla="*/ 5511131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09167 w 6009167"/>
              <a:gd name="connsiteY0" fmla="*/ 0 h 6881038"/>
              <a:gd name="connsiteX1" fmla="*/ 5521763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09167 w 6009167"/>
              <a:gd name="connsiteY0" fmla="*/ 0 h 6881038"/>
              <a:gd name="connsiteX1" fmla="*/ 5532395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41065 w 6041065"/>
              <a:gd name="connsiteY0" fmla="*/ 0 h 6881038"/>
              <a:gd name="connsiteX1" fmla="*/ 5532395 w 6041065"/>
              <a:gd name="connsiteY1" fmla="*/ 1140786 h 6881038"/>
              <a:gd name="connsiteX2" fmla="*/ 4608250 w 6041065"/>
              <a:gd name="connsiteY2" fmla="*/ 4004488 h 6881038"/>
              <a:gd name="connsiteX3" fmla="*/ 4222820 w 6041065"/>
              <a:gd name="connsiteY3" fmla="*/ 5537349 h 6881038"/>
              <a:gd name="connsiteX4" fmla="*/ 3962400 w 6041065"/>
              <a:gd name="connsiteY4" fmla="*/ 6881038 h 6881038"/>
              <a:gd name="connsiteX5" fmla="*/ 0 w 6041065"/>
              <a:gd name="connsiteY5" fmla="*/ 6881038 h 6881038"/>
              <a:gd name="connsiteX6" fmla="*/ 0 w 6041065"/>
              <a:gd name="connsiteY6" fmla="*/ 3988 h 688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1065" h="6881038">
                <a:moveTo>
                  <a:pt x="6041065" y="0"/>
                </a:moveTo>
                <a:cubicBezTo>
                  <a:pt x="5921802" y="255385"/>
                  <a:pt x="5820816" y="475143"/>
                  <a:pt x="5532395" y="1140786"/>
                </a:cubicBezTo>
                <a:cubicBezTo>
                  <a:pt x="5297137" y="1817061"/>
                  <a:pt x="4812336" y="3277044"/>
                  <a:pt x="4608250" y="4004488"/>
                </a:cubicBezTo>
                <a:cubicBezTo>
                  <a:pt x="4404164" y="4731932"/>
                  <a:pt x="4325145" y="5057924"/>
                  <a:pt x="4222820" y="5537349"/>
                </a:cubicBezTo>
                <a:lnTo>
                  <a:pt x="3962400" y="6881038"/>
                </a:lnTo>
                <a:lnTo>
                  <a:pt x="0" y="6881038"/>
                </a:lnTo>
                <a:lnTo>
                  <a:pt x="0" y="3988"/>
                </a:lnTo>
              </a:path>
            </a:pathLst>
          </a:custGeom>
          <a:solidFill>
            <a:srgbClr val="6A2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C04D0A16-AD5A-2F66-85A2-EA245BCE1A46}"/>
              </a:ext>
            </a:extLst>
          </p:cNvPr>
          <p:cNvSpPr/>
          <p:nvPr userDrawn="1"/>
        </p:nvSpPr>
        <p:spPr>
          <a:xfrm rot="17336440">
            <a:off x="1684964" y="768938"/>
            <a:ext cx="2014416" cy="1965282"/>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TextBox 8">
            <a:extLst>
              <a:ext uri="{FF2B5EF4-FFF2-40B4-BE49-F238E27FC236}">
                <a16:creationId xmlns:a16="http://schemas.microsoft.com/office/drawing/2014/main" id="{B7E17FD1-62B9-2C4E-63AA-805843447511}"/>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rgbClr val="6A2383"/>
                </a:solidFill>
                <a:latin typeface="Arial" panose="020B0604020202020204" pitchFamily="34" charset="0"/>
                <a:cs typeface="Arial" panose="020B0604020202020204" pitchFamily="34" charset="0"/>
              </a:rPr>
              <a:t>www.midandsouthessex.ics.nhs.uk</a:t>
            </a:r>
            <a:endParaRPr lang="en-GB" dirty="0">
              <a:solidFill>
                <a:srgbClr val="6A238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19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2593222-CBEA-48CA-E000-B7D86918C620}"/>
              </a:ext>
            </a:extLst>
          </p:cNvPr>
          <p:cNvSpPr/>
          <p:nvPr userDrawn="1"/>
        </p:nvSpPr>
        <p:spPr>
          <a:xfrm rot="4557172">
            <a:off x="-8934734" y="159469"/>
            <a:ext cx="13731999" cy="13397059"/>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A23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Freeform 3">
            <a:extLst>
              <a:ext uri="{FF2B5EF4-FFF2-40B4-BE49-F238E27FC236}">
                <a16:creationId xmlns:a16="http://schemas.microsoft.com/office/drawing/2014/main" id="{4F19662A-B0AC-2154-C367-3A7B54A79F09}"/>
              </a:ext>
            </a:extLst>
          </p:cNvPr>
          <p:cNvSpPr>
            <a:spLocks noChangeAspect="1"/>
          </p:cNvSpPr>
          <p:nvPr userDrawn="1"/>
        </p:nvSpPr>
        <p:spPr>
          <a:xfrm rot="14007211">
            <a:off x="1166575" y="3741194"/>
            <a:ext cx="2934882" cy="2863297"/>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5" name="Freeform 4">
            <a:extLst>
              <a:ext uri="{FF2B5EF4-FFF2-40B4-BE49-F238E27FC236}">
                <a16:creationId xmlns:a16="http://schemas.microsoft.com/office/drawing/2014/main" id="{0117338E-B316-09FA-219C-612B5CC9921A}"/>
              </a:ext>
            </a:extLst>
          </p:cNvPr>
          <p:cNvSpPr>
            <a:spLocks noChangeAspect="1"/>
          </p:cNvSpPr>
          <p:nvPr userDrawn="1"/>
        </p:nvSpPr>
        <p:spPr>
          <a:xfrm rot="2418931">
            <a:off x="603866" y="2864403"/>
            <a:ext cx="1157422" cy="1129191"/>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6" name="TextBox 5">
            <a:extLst>
              <a:ext uri="{FF2B5EF4-FFF2-40B4-BE49-F238E27FC236}">
                <a16:creationId xmlns:a16="http://schemas.microsoft.com/office/drawing/2014/main" id="{C8159A30-8BEE-36A6-B357-40F81D6E9AAD}"/>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rgbClr val="6A23A0"/>
                </a:solidFill>
                <a:latin typeface="Arial" panose="020B0604020202020204" pitchFamily="34" charset="0"/>
                <a:cs typeface="Arial" panose="020B0604020202020204" pitchFamily="34" charset="0"/>
              </a:rPr>
              <a:t>www.midandsouthessex.ics.nhs.uk</a:t>
            </a:r>
            <a:endParaRPr lang="en-GB" dirty="0">
              <a:solidFill>
                <a:srgbClr val="6A23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689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459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0" r:id="rId5"/>
    <p:sldLayoutId id="2147483662" r:id="rId6"/>
    <p:sldLayoutId id="2147483667" r:id="rId7"/>
    <p:sldLayoutId id="2147483668" r:id="rId8"/>
    <p:sldLayoutId id="2147483669" r:id="rId9"/>
    <p:sldLayoutId id="2147483670" r:id="rId10"/>
    <p:sldLayoutId id="2147483676" r:id="rId11"/>
    <p:sldLayoutId id="2147483663" r:id="rId12"/>
    <p:sldLayoutId id="2147483664" r:id="rId13"/>
    <p:sldLayoutId id="2147483673" r:id="rId14"/>
    <p:sldLayoutId id="2147483671" r:id="rId15"/>
    <p:sldLayoutId id="2147483674" r:id="rId16"/>
    <p:sldLayoutId id="2147483672" r:id="rId17"/>
    <p:sldLayoutId id="2147483675" r:id="rId18"/>
    <p:sldLayoutId id="2147483665"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virtualviews.midandsouthessex.ics.nhs.uk/active-practice?preview=true"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hyperlink" Target="https://virtualviews.midandsouthessex.ics.nhs.uk/wellbeing-and-physical-activity-community-engagement-and-participation-fund-and-resources?preview=true" TargetMode="External"/><Relationship Id="rId4" Type="http://schemas.openxmlformats.org/officeDocument/2006/relationships/hyperlink" Target="https://virtualviews.midandsouthessex.ics.nhs.uk/active-alliance?preview=tru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virtualviews.midandsouthessex.ics.nhs.uk/active-alliance" TargetMode="External"/><Relationship Id="rId2" Type="http://schemas.openxmlformats.org/officeDocument/2006/relationships/hyperlink" Target="https://virtualviews.midandsouthessex.ics.nhs.uk/active-practice" TargetMode="External"/><Relationship Id="rId1" Type="http://schemas.openxmlformats.org/officeDocument/2006/relationships/slideLayout" Target="../slideLayouts/slideLayout6.xml"/><Relationship Id="rId5" Type="http://schemas.openxmlformats.org/officeDocument/2006/relationships/hyperlink" Target="https://virtualviews.midandsouthessex.ics.nhs.uk/talk-to-us-basildon-brentwood" TargetMode="External"/><Relationship Id="rId4" Type="http://schemas.openxmlformats.org/officeDocument/2006/relationships/hyperlink" Target="https://virtualviews.midandsouthessex.ics.nhs.uk/wellbeing-and-physical-activity-community-engagement-and-participation-fund-and-resourc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57867" y="2494300"/>
            <a:ext cx="862753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Basildon and Brentwood Alliance</a:t>
            </a:r>
          </a:p>
        </p:txBody>
      </p:sp>
      <p:sp>
        <p:nvSpPr>
          <p:cNvPr id="6" name="TextBox 5"/>
          <p:cNvSpPr txBox="1"/>
          <p:nvPr/>
        </p:nvSpPr>
        <p:spPr>
          <a:xfrm>
            <a:off x="4236506" y="3429000"/>
            <a:ext cx="3677866" cy="830997"/>
          </a:xfrm>
          <a:prstGeom prst="rect">
            <a:avLst/>
          </a:prstGeom>
          <a:noFill/>
        </p:spPr>
        <p:txBody>
          <a:bodyPr wrap="none" rtlCol="0">
            <a:spAutoFit/>
          </a:bodyPr>
          <a:lstStyle/>
          <a:p>
            <a:r>
              <a:rPr lang="en-GB" sz="4800" dirty="0">
                <a:solidFill>
                  <a:schemeClr val="bg1"/>
                </a:solidFill>
                <a:latin typeface="Arial" panose="020B0604020202020204" pitchFamily="34" charset="0"/>
                <a:cs typeface="Arial" panose="020B0604020202020204" pitchFamily="34" charset="0"/>
              </a:rPr>
              <a:t>Virtual</a:t>
            </a:r>
            <a:r>
              <a:rPr lang="en-GB" sz="3600" dirty="0">
                <a:solidFill>
                  <a:schemeClr val="bg1"/>
                </a:solidFill>
                <a:latin typeface="Arial" panose="020B0604020202020204" pitchFamily="34" charset="0"/>
                <a:cs typeface="Arial" panose="020B0604020202020204" pitchFamily="34" charset="0"/>
              </a:rPr>
              <a:t> </a:t>
            </a:r>
            <a:r>
              <a:rPr lang="en-GB" sz="4800" dirty="0">
                <a:solidFill>
                  <a:schemeClr val="bg1"/>
                </a:solidFill>
                <a:latin typeface="Arial" panose="020B0604020202020204" pitchFamily="34" charset="0"/>
                <a:cs typeface="Arial" panose="020B0604020202020204" pitchFamily="34" charset="0"/>
              </a:rPr>
              <a:t>Views</a:t>
            </a:r>
          </a:p>
        </p:txBody>
      </p:sp>
    </p:spTree>
    <p:extLst>
      <p:ext uri="{BB962C8B-B14F-4D97-AF65-F5344CB8AC3E}">
        <p14:creationId xmlns:p14="http://schemas.microsoft.com/office/powerpoint/2010/main" val="3117580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txBox="1">
            <a:spLocks noGrp="1"/>
          </p:cNvSpPr>
          <p:nvPr>
            <p:ph type="title" idx="4294967295"/>
          </p:nvPr>
        </p:nvSpPr>
        <p:spPr>
          <a:xfrm>
            <a:off x="3919603" y="811690"/>
            <a:ext cx="412001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6A2383"/>
                </a:solidFill>
                <a:effectLst/>
                <a:uLnTx/>
                <a:uFillTx/>
                <a:latin typeface="Arial" panose="020B0604020202020204" pitchFamily="34" charset="0"/>
                <a:ea typeface="+mn-ea"/>
                <a:cs typeface="Arial" panose="020B0604020202020204" pitchFamily="34" charset="0"/>
              </a:rPr>
              <a:t>Current Data </a:t>
            </a:r>
          </a:p>
        </p:txBody>
      </p:sp>
      <p:sp>
        <p:nvSpPr>
          <p:cNvPr id="26" name="TextBox 25"/>
          <p:cNvSpPr txBox="1"/>
          <p:nvPr/>
        </p:nvSpPr>
        <p:spPr>
          <a:xfrm>
            <a:off x="3919602" y="2340487"/>
            <a:ext cx="7505779" cy="2597827"/>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en-GB" sz="2800" dirty="0">
                <a:solidFill>
                  <a:srgbClr val="6A2383"/>
                </a:solidFill>
                <a:latin typeface="Arial" panose="020B0604020202020204" pitchFamily="34" charset="0"/>
                <a:cs typeface="Arial" panose="020B0604020202020204" pitchFamily="34" charset="0"/>
              </a:rPr>
              <a:t>708 - unique visitors </a:t>
            </a:r>
          </a:p>
          <a:p>
            <a:pPr marL="457200" indent="-457200">
              <a:lnSpc>
                <a:spcPct val="150000"/>
              </a:lnSpc>
              <a:buFont typeface="Wingdings" panose="05000000000000000000" pitchFamily="2" charset="2"/>
              <a:buChar char="q"/>
            </a:pPr>
            <a:r>
              <a:rPr lang="en-GB" sz="2800" dirty="0">
                <a:solidFill>
                  <a:srgbClr val="6A2383"/>
                </a:solidFill>
                <a:latin typeface="Arial" panose="020B0604020202020204" pitchFamily="34" charset="0"/>
                <a:cs typeface="Arial" panose="020B0604020202020204" pitchFamily="34" charset="0"/>
              </a:rPr>
              <a:t>31 - people have contributed</a:t>
            </a:r>
          </a:p>
          <a:p>
            <a:pPr marL="457200" indent="-457200">
              <a:lnSpc>
                <a:spcPct val="150000"/>
              </a:lnSpc>
              <a:buFont typeface="Wingdings" panose="05000000000000000000" pitchFamily="2" charset="2"/>
              <a:buChar char="q"/>
            </a:pPr>
            <a:r>
              <a:rPr lang="en-GB" sz="2800" dirty="0">
                <a:solidFill>
                  <a:srgbClr val="6A2383"/>
                </a:solidFill>
                <a:latin typeface="Arial" panose="020B0604020202020204" pitchFamily="34" charset="0"/>
                <a:cs typeface="Arial" panose="020B0604020202020204" pitchFamily="34" charset="0"/>
              </a:rPr>
              <a:t>368 - have registered </a:t>
            </a:r>
          </a:p>
          <a:p>
            <a:pPr marL="457200" indent="-457200">
              <a:lnSpc>
                <a:spcPct val="150000"/>
              </a:lnSpc>
              <a:buFont typeface="Wingdings" panose="05000000000000000000" pitchFamily="2" charset="2"/>
              <a:buChar char="q"/>
            </a:pPr>
            <a:r>
              <a:rPr lang="en-GB" sz="2800" dirty="0">
                <a:solidFill>
                  <a:srgbClr val="6A2383"/>
                </a:solidFill>
                <a:latin typeface="Arial" panose="020B0604020202020204" pitchFamily="34" charset="0"/>
                <a:cs typeface="Arial" panose="020B0604020202020204" pitchFamily="34" charset="0"/>
              </a:rPr>
              <a:t>3.5 % - have engaged</a:t>
            </a:r>
          </a:p>
        </p:txBody>
      </p:sp>
      <p:pic>
        <p:nvPicPr>
          <p:cNvPr id="12" name="Picture 11" descr="A black background with a black square">
            <a:extLst>
              <a:ext uri="{FF2B5EF4-FFF2-40B4-BE49-F238E27FC236}">
                <a16:creationId xmlns:a16="http://schemas.microsoft.com/office/drawing/2014/main" id="{0DCB1BEA-E168-756A-FDDD-885598C54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525" y="571500"/>
            <a:ext cx="3067050" cy="5715000"/>
          </a:xfrm>
          <a:prstGeom prst="rect">
            <a:avLst/>
          </a:prstGeom>
        </p:spPr>
      </p:pic>
    </p:spTree>
    <p:extLst>
      <p:ext uri="{BB962C8B-B14F-4D97-AF65-F5344CB8AC3E}">
        <p14:creationId xmlns:p14="http://schemas.microsoft.com/office/powerpoint/2010/main" val="3349645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orem ipsum dolor sit amet, consectetur adipiscing elit, tempor incididunt ut labore et dolore magna aliqua.">
            <a:extLst>
              <a:ext uri="{FF2B5EF4-FFF2-40B4-BE49-F238E27FC236}">
                <a16:creationId xmlns:a16="http://schemas.microsoft.com/office/drawing/2014/main" id="{40887784-04DB-89A8-F1A4-9F32C6F39F4E}"/>
              </a:ext>
            </a:extLst>
          </p:cNvPr>
          <p:cNvSpPr txBox="1">
            <a:spLocks noGrp="1"/>
          </p:cNvSpPr>
          <p:nvPr>
            <p:ph type="title" idx="4294967295"/>
          </p:nvPr>
        </p:nvSpPr>
        <p:spPr>
          <a:xfrm>
            <a:off x="942110" y="2885212"/>
            <a:ext cx="2558666" cy="10050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BB Active Practice Network</a:t>
            </a:r>
          </a:p>
        </p:txBody>
      </p:sp>
      <p:sp>
        <p:nvSpPr>
          <p:cNvPr id="21" name="Lorem ipsum dolor sit amet, consectetur adipiscing elit, tempor incididunt ut labore et dolore magna aliqua.">
            <a:extLst>
              <a:ext uri="{FF2B5EF4-FFF2-40B4-BE49-F238E27FC236}">
                <a16:creationId xmlns:a16="http://schemas.microsoft.com/office/drawing/2014/main" id="{1AF6B1CE-1FAC-254C-4B7B-B2DD748B1F6D}"/>
              </a:ext>
            </a:extLst>
          </p:cNvPr>
          <p:cNvSpPr txBox="1">
            <a:spLocks/>
          </p:cNvSpPr>
          <p:nvPr/>
        </p:nvSpPr>
        <p:spPr>
          <a:xfrm>
            <a:off x="942111" y="3890241"/>
            <a:ext cx="2168189" cy="20320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bg1"/>
                </a:solidFill>
                <a:latin typeface="Arial" panose="020B0604020202020204" pitchFamily="34" charset="0"/>
                <a:cs typeface="Arial" panose="020B0604020202020204" pitchFamily="34" charset="0"/>
              </a:rPr>
              <a:t>Data</a:t>
            </a:r>
          </a:p>
          <a:p>
            <a:pPr>
              <a:buFont typeface="Wingdings" panose="05000000000000000000" pitchFamily="2" charset="2"/>
              <a:buChar char="q"/>
            </a:pPr>
            <a:r>
              <a:rPr lang="en-GB" sz="2000" dirty="0">
                <a:solidFill>
                  <a:schemeClr val="bg1"/>
                </a:solidFill>
                <a:latin typeface="Arial" panose="020B0604020202020204" pitchFamily="34" charset="0"/>
                <a:cs typeface="Arial" panose="020B0604020202020204" pitchFamily="34" charset="0"/>
              </a:rPr>
              <a:t>200 Visitors </a:t>
            </a:r>
          </a:p>
          <a:p>
            <a:pPr>
              <a:buFont typeface="Wingdings" panose="05000000000000000000" pitchFamily="2" charset="2"/>
              <a:buChar char="q"/>
            </a:pPr>
            <a:r>
              <a:rPr lang="en-GB" sz="2000" dirty="0">
                <a:solidFill>
                  <a:schemeClr val="bg1"/>
                </a:solidFill>
                <a:latin typeface="Arial" panose="020B0604020202020204" pitchFamily="34" charset="0"/>
                <a:cs typeface="Arial" panose="020B0604020202020204" pitchFamily="34" charset="0"/>
              </a:rPr>
              <a:t>44 Max per day </a:t>
            </a:r>
          </a:p>
          <a:p>
            <a:pPr>
              <a:buFont typeface="Wingdings" panose="05000000000000000000" pitchFamily="2" charset="2"/>
              <a:buChar char="q"/>
            </a:pPr>
            <a:r>
              <a:rPr lang="en-GB" sz="2000" dirty="0">
                <a:solidFill>
                  <a:schemeClr val="bg1"/>
                </a:solidFill>
                <a:latin typeface="Arial" panose="020B0604020202020204" pitchFamily="34" charset="0"/>
                <a:cs typeface="Arial" panose="020B0604020202020204" pitchFamily="34" charset="0"/>
              </a:rPr>
              <a:t>149 Aware </a:t>
            </a:r>
          </a:p>
          <a:p>
            <a:pPr>
              <a:buFont typeface="Wingdings" panose="05000000000000000000" pitchFamily="2" charset="2"/>
              <a:buChar char="q"/>
            </a:pPr>
            <a:r>
              <a:rPr lang="en-GB" sz="2000" dirty="0">
                <a:solidFill>
                  <a:schemeClr val="bg1"/>
                </a:solidFill>
                <a:latin typeface="Arial" panose="020B0604020202020204" pitchFamily="34" charset="0"/>
                <a:cs typeface="Arial" panose="020B0604020202020204" pitchFamily="34" charset="0"/>
              </a:rPr>
              <a:t>43 Informed </a:t>
            </a:r>
          </a:p>
          <a:p>
            <a:pPr marL="0" indent="0">
              <a:buNone/>
            </a:pPr>
            <a:endParaRPr lang="en-GB" sz="2000" dirty="0">
              <a:solidFill>
                <a:schemeClr val="bg1"/>
              </a:solidFill>
              <a:latin typeface="Arial" panose="020B0604020202020204" pitchFamily="34" charset="0"/>
              <a:cs typeface="Arial" panose="020B0604020202020204" pitchFamily="34" charset="0"/>
            </a:endParaRPr>
          </a:p>
        </p:txBody>
      </p:sp>
      <p:sp>
        <p:nvSpPr>
          <p:cNvPr id="29" name="Lorem ipsum dolor sit amet, consectetur adipiscing elit, tempor incididunt ut labore et dolore magna aliqua.">
            <a:extLst>
              <a:ext uri="{FF2B5EF4-FFF2-40B4-BE49-F238E27FC236}">
                <a16:creationId xmlns:a16="http://schemas.microsoft.com/office/drawing/2014/main" id="{FCF64B5A-D0F2-2DF4-DA2E-5687A12DDBE2}"/>
              </a:ext>
            </a:extLst>
          </p:cNvPr>
          <p:cNvSpPr txBox="1">
            <a:spLocks/>
          </p:cNvSpPr>
          <p:nvPr/>
        </p:nvSpPr>
        <p:spPr>
          <a:xfrm>
            <a:off x="3583902" y="2885212"/>
            <a:ext cx="2558666" cy="10050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bg1"/>
                </a:solidFill>
                <a:latin typeface="Arial" panose="020B0604020202020204" pitchFamily="34" charset="0"/>
                <a:cs typeface="Arial" panose="020B0604020202020204" pitchFamily="34" charset="0"/>
              </a:rPr>
              <a:t>BB Active Alliance  </a:t>
            </a:r>
          </a:p>
        </p:txBody>
      </p:sp>
      <p:sp>
        <p:nvSpPr>
          <p:cNvPr id="24" name="Lorem ipsum dolor sit amet, consectetur adipiscing elit, tempor incididunt ut labore et dolore magna aliqua.">
            <a:extLst>
              <a:ext uri="{FF2B5EF4-FFF2-40B4-BE49-F238E27FC236}">
                <a16:creationId xmlns:a16="http://schemas.microsoft.com/office/drawing/2014/main" id="{96E5B0E6-23E4-5B15-6027-803DBEF76E12}"/>
              </a:ext>
            </a:extLst>
          </p:cNvPr>
          <p:cNvSpPr txBox="1">
            <a:spLocks/>
          </p:cNvSpPr>
          <p:nvPr/>
        </p:nvSpPr>
        <p:spPr>
          <a:xfrm>
            <a:off x="3583902" y="3890241"/>
            <a:ext cx="2168189" cy="20320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bg1"/>
                </a:solidFill>
                <a:latin typeface="Arial" panose="020B0604020202020204" pitchFamily="34" charset="0"/>
                <a:cs typeface="Arial" panose="020B0604020202020204" pitchFamily="34" charset="0"/>
              </a:rPr>
              <a:t>Data</a:t>
            </a:r>
          </a:p>
          <a:p>
            <a:pPr>
              <a:buFont typeface="Wingdings" panose="05000000000000000000" pitchFamily="2" charset="2"/>
              <a:buChar char="q"/>
            </a:pPr>
            <a:r>
              <a:rPr lang="en-GB" sz="2000" dirty="0">
                <a:solidFill>
                  <a:schemeClr val="bg1"/>
                </a:solidFill>
                <a:latin typeface="Arial" panose="020B0604020202020204" pitchFamily="34" charset="0"/>
                <a:cs typeface="Arial" panose="020B0604020202020204" pitchFamily="34" charset="0"/>
              </a:rPr>
              <a:t>164 Visitors </a:t>
            </a:r>
          </a:p>
          <a:p>
            <a:pPr>
              <a:buFont typeface="Wingdings" panose="05000000000000000000" pitchFamily="2" charset="2"/>
              <a:buChar char="q"/>
            </a:pPr>
            <a:r>
              <a:rPr lang="en-GB" sz="2000" dirty="0">
                <a:solidFill>
                  <a:schemeClr val="bg1"/>
                </a:solidFill>
                <a:latin typeface="Arial" panose="020B0604020202020204" pitchFamily="34" charset="0"/>
                <a:cs typeface="Arial" panose="020B0604020202020204" pitchFamily="34" charset="0"/>
              </a:rPr>
              <a:t>Max per day 18</a:t>
            </a:r>
          </a:p>
          <a:p>
            <a:pPr>
              <a:buFont typeface="Wingdings" panose="05000000000000000000" pitchFamily="2" charset="2"/>
              <a:buChar char="q"/>
            </a:pPr>
            <a:r>
              <a:rPr lang="en-GB" sz="2000" dirty="0">
                <a:solidFill>
                  <a:schemeClr val="bg1"/>
                </a:solidFill>
                <a:latin typeface="Arial" panose="020B0604020202020204" pitchFamily="34" charset="0"/>
                <a:cs typeface="Arial" panose="020B0604020202020204" pitchFamily="34" charset="0"/>
              </a:rPr>
              <a:t>115 Aware</a:t>
            </a:r>
          </a:p>
          <a:p>
            <a:pPr>
              <a:buFont typeface="Wingdings" panose="05000000000000000000" pitchFamily="2" charset="2"/>
              <a:buChar char="q"/>
            </a:pPr>
            <a:r>
              <a:rPr lang="en-GB" sz="2000" dirty="0">
                <a:solidFill>
                  <a:schemeClr val="bg1"/>
                </a:solidFill>
                <a:latin typeface="Arial" panose="020B0604020202020204" pitchFamily="34" charset="0"/>
                <a:cs typeface="Arial" panose="020B0604020202020204" pitchFamily="34" charset="0"/>
              </a:rPr>
              <a:t>35 Informed </a:t>
            </a:r>
          </a:p>
        </p:txBody>
      </p:sp>
      <p:sp>
        <p:nvSpPr>
          <p:cNvPr id="31" name="Lorem ipsum dolor sit amet, consectetur adipiscing elit, tempor incididunt ut labore et dolore magna aliqua.">
            <a:extLst>
              <a:ext uri="{FF2B5EF4-FFF2-40B4-BE49-F238E27FC236}">
                <a16:creationId xmlns:a16="http://schemas.microsoft.com/office/drawing/2014/main" id="{41387382-4CA0-C7E0-4193-6EF0B3BB9116}"/>
              </a:ext>
            </a:extLst>
          </p:cNvPr>
          <p:cNvSpPr txBox="1">
            <a:spLocks/>
          </p:cNvSpPr>
          <p:nvPr/>
        </p:nvSpPr>
        <p:spPr>
          <a:xfrm>
            <a:off x="6373959" y="2885212"/>
            <a:ext cx="2558666" cy="1759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bg1"/>
                </a:solidFill>
                <a:latin typeface="Arial" panose="020B0604020202020204" pitchFamily="34" charset="0"/>
                <a:cs typeface="Arial" panose="020B0604020202020204" pitchFamily="34" charset="0"/>
              </a:rPr>
              <a:t>Active Alliance fund and resources  </a:t>
            </a:r>
          </a:p>
        </p:txBody>
      </p:sp>
      <p:sp>
        <p:nvSpPr>
          <p:cNvPr id="30" name="Lorem ipsum dolor sit amet, consectetur adipiscing elit, tempor incididunt ut labore et dolore magna aliqua.">
            <a:extLst>
              <a:ext uri="{FF2B5EF4-FFF2-40B4-BE49-F238E27FC236}">
                <a16:creationId xmlns:a16="http://schemas.microsoft.com/office/drawing/2014/main" id="{64CD212E-6CAA-294E-A138-A608793661D4}"/>
              </a:ext>
            </a:extLst>
          </p:cNvPr>
          <p:cNvSpPr txBox="1">
            <a:spLocks/>
          </p:cNvSpPr>
          <p:nvPr/>
        </p:nvSpPr>
        <p:spPr>
          <a:xfrm>
            <a:off x="6373959" y="3890241"/>
            <a:ext cx="2168189" cy="1759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1"/>
                </a:solidFill>
                <a:latin typeface="Arial" panose="020B0604020202020204" pitchFamily="34" charset="0"/>
                <a:cs typeface="Arial" panose="020B0604020202020204" pitchFamily="34" charset="0"/>
              </a:rPr>
              <a:t>Data</a:t>
            </a:r>
          </a:p>
          <a:p>
            <a:pPr>
              <a:buFont typeface="Wingdings" panose="05000000000000000000" pitchFamily="2" charset="2"/>
              <a:buChar char="q"/>
            </a:pPr>
            <a:r>
              <a:rPr lang="en-GB" sz="1800" dirty="0">
                <a:solidFill>
                  <a:schemeClr val="bg1"/>
                </a:solidFill>
                <a:latin typeface="Arial" panose="020B0604020202020204" pitchFamily="34" charset="0"/>
                <a:cs typeface="Arial" panose="020B0604020202020204" pitchFamily="34" charset="0"/>
              </a:rPr>
              <a:t>98 visitors </a:t>
            </a:r>
          </a:p>
          <a:p>
            <a:pPr>
              <a:buFont typeface="Wingdings" panose="05000000000000000000" pitchFamily="2" charset="2"/>
              <a:buChar char="q"/>
            </a:pPr>
            <a:r>
              <a:rPr lang="en-GB" sz="1800" dirty="0">
                <a:solidFill>
                  <a:schemeClr val="bg1"/>
                </a:solidFill>
                <a:latin typeface="Arial" panose="020B0604020202020204" pitchFamily="34" charset="0"/>
                <a:cs typeface="Arial" panose="020B0604020202020204" pitchFamily="34" charset="0"/>
              </a:rPr>
              <a:t>10 Max per day </a:t>
            </a:r>
          </a:p>
          <a:p>
            <a:pPr>
              <a:buFont typeface="Wingdings" panose="05000000000000000000" pitchFamily="2" charset="2"/>
              <a:buChar char="q"/>
            </a:pPr>
            <a:r>
              <a:rPr lang="en-GB" sz="1800" dirty="0">
                <a:solidFill>
                  <a:schemeClr val="bg1"/>
                </a:solidFill>
                <a:latin typeface="Arial" panose="020B0604020202020204" pitchFamily="34" charset="0"/>
                <a:cs typeface="Arial" panose="020B0604020202020204" pitchFamily="34" charset="0"/>
              </a:rPr>
              <a:t>63 Aware </a:t>
            </a:r>
          </a:p>
          <a:p>
            <a:pPr>
              <a:buFont typeface="Wingdings" panose="05000000000000000000" pitchFamily="2" charset="2"/>
              <a:buChar char="q"/>
            </a:pPr>
            <a:r>
              <a:rPr lang="en-GB" sz="1800" dirty="0">
                <a:solidFill>
                  <a:schemeClr val="bg1"/>
                </a:solidFill>
                <a:latin typeface="Arial" panose="020B0604020202020204" pitchFamily="34" charset="0"/>
                <a:cs typeface="Arial" panose="020B0604020202020204" pitchFamily="34" charset="0"/>
              </a:rPr>
              <a:t>13 Informed </a:t>
            </a:r>
            <a:r>
              <a:rPr lang="en-GB" sz="2000" dirty="0">
                <a:solidFill>
                  <a:schemeClr val="bg1"/>
                </a:solidFill>
                <a:latin typeface="Arial" panose="020B0604020202020204" pitchFamily="34" charset="0"/>
                <a:cs typeface="Arial" panose="020B0604020202020204" pitchFamily="34" charset="0"/>
              </a:rPr>
              <a:t> </a:t>
            </a:r>
          </a:p>
        </p:txBody>
      </p:sp>
      <p:sp>
        <p:nvSpPr>
          <p:cNvPr id="33" name="Lorem ipsum dolor sit amet, consectetur adipiscing elit, tempor incididunt ut labore et dolore magna aliqua.">
            <a:extLst>
              <a:ext uri="{FF2B5EF4-FFF2-40B4-BE49-F238E27FC236}">
                <a16:creationId xmlns:a16="http://schemas.microsoft.com/office/drawing/2014/main" id="{BEDA9739-C7AF-0689-4593-67722B341C0F}"/>
              </a:ext>
            </a:extLst>
          </p:cNvPr>
          <p:cNvSpPr txBox="1">
            <a:spLocks/>
          </p:cNvSpPr>
          <p:nvPr/>
        </p:nvSpPr>
        <p:spPr>
          <a:xfrm>
            <a:off x="9138276" y="2873666"/>
            <a:ext cx="3053724" cy="1759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solidFill>
                <a:latin typeface="Arial" panose="020B0604020202020204" pitchFamily="34" charset="0"/>
                <a:cs typeface="Arial" panose="020B0604020202020204" pitchFamily="34" charset="0"/>
              </a:rPr>
              <a:t>Talk to us BB </a:t>
            </a:r>
          </a:p>
        </p:txBody>
      </p:sp>
      <p:sp>
        <p:nvSpPr>
          <p:cNvPr id="32" name="Lorem ipsum dolor sit amet, consectetur adipiscing elit, tempor incididunt ut labore et dolore magna aliqua.">
            <a:extLst>
              <a:ext uri="{FF2B5EF4-FFF2-40B4-BE49-F238E27FC236}">
                <a16:creationId xmlns:a16="http://schemas.microsoft.com/office/drawing/2014/main" id="{87E68C0C-3ED3-6D7E-FE4B-DD24399E5BB5}"/>
              </a:ext>
            </a:extLst>
          </p:cNvPr>
          <p:cNvSpPr txBox="1">
            <a:spLocks/>
          </p:cNvSpPr>
          <p:nvPr/>
        </p:nvSpPr>
        <p:spPr>
          <a:xfrm>
            <a:off x="9138276" y="3879563"/>
            <a:ext cx="2111613" cy="1759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1"/>
                </a:solidFill>
                <a:latin typeface="Arial" panose="020B0604020202020204" pitchFamily="34" charset="0"/>
                <a:cs typeface="Arial" panose="020B0604020202020204" pitchFamily="34" charset="0"/>
              </a:rPr>
              <a:t>Data</a:t>
            </a:r>
          </a:p>
          <a:p>
            <a:pPr>
              <a:buFont typeface="Wingdings" panose="05000000000000000000" pitchFamily="2" charset="2"/>
              <a:buChar char="q"/>
            </a:pPr>
            <a:r>
              <a:rPr lang="en-GB" sz="1800" dirty="0">
                <a:solidFill>
                  <a:schemeClr val="bg1"/>
                </a:solidFill>
                <a:latin typeface="Arial" panose="020B0604020202020204" pitchFamily="34" charset="0"/>
                <a:cs typeface="Arial" panose="020B0604020202020204" pitchFamily="34" charset="0"/>
              </a:rPr>
              <a:t>69 Visitors</a:t>
            </a:r>
          </a:p>
          <a:p>
            <a:pPr>
              <a:buFont typeface="Wingdings" panose="05000000000000000000" pitchFamily="2" charset="2"/>
              <a:buChar char="q"/>
            </a:pPr>
            <a:r>
              <a:rPr lang="en-GB" sz="1800" dirty="0">
                <a:solidFill>
                  <a:schemeClr val="bg1"/>
                </a:solidFill>
                <a:latin typeface="Arial" panose="020B0604020202020204" pitchFamily="34" charset="0"/>
                <a:cs typeface="Arial" panose="020B0604020202020204" pitchFamily="34" charset="0"/>
              </a:rPr>
              <a:t>9 Max per day </a:t>
            </a:r>
          </a:p>
          <a:p>
            <a:pPr>
              <a:buFont typeface="Wingdings" panose="05000000000000000000" pitchFamily="2" charset="2"/>
              <a:buChar char="q"/>
            </a:pPr>
            <a:r>
              <a:rPr lang="en-GB" sz="1800" dirty="0">
                <a:solidFill>
                  <a:schemeClr val="bg1"/>
                </a:solidFill>
                <a:latin typeface="Arial" panose="020B0604020202020204" pitchFamily="34" charset="0"/>
                <a:cs typeface="Arial" panose="020B0604020202020204" pitchFamily="34" charset="0"/>
              </a:rPr>
              <a:t>57 Aware</a:t>
            </a:r>
          </a:p>
          <a:p>
            <a:pPr>
              <a:buFont typeface="Wingdings" panose="05000000000000000000" pitchFamily="2" charset="2"/>
              <a:buChar char="q"/>
            </a:pPr>
            <a:r>
              <a:rPr lang="en-GB" sz="1800" dirty="0">
                <a:solidFill>
                  <a:schemeClr val="bg1"/>
                </a:solidFill>
                <a:latin typeface="Arial" panose="020B0604020202020204" pitchFamily="34" charset="0"/>
                <a:cs typeface="Arial" panose="020B0604020202020204" pitchFamily="34" charset="0"/>
              </a:rPr>
              <a:t>18 Informed    </a:t>
            </a:r>
          </a:p>
          <a:p>
            <a:pPr marL="0" indent="0">
              <a:buNone/>
            </a:pPr>
            <a:endParaRPr lang="en-GB" sz="1800" dirty="0">
              <a:solidFill>
                <a:schemeClr val="bg1"/>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42527214-F149-D40A-A9AC-A31F81417268}"/>
              </a:ext>
              <a:ext uri="{C183D7F6-B498-43B3-948B-1728B52AA6E4}">
                <adec:decorative xmlns:adec="http://schemas.microsoft.com/office/drawing/2017/decorative" val="1"/>
              </a:ext>
            </a:extLst>
          </p:cNvPr>
          <p:cNvCxnSpPr>
            <a:cxnSpLocks/>
          </p:cNvCxnSpPr>
          <p:nvPr/>
        </p:nvCxnSpPr>
        <p:spPr>
          <a:xfrm flipH="1">
            <a:off x="942110" y="3620654"/>
            <a:ext cx="10224654" cy="0"/>
          </a:xfrm>
          <a:prstGeom prst="line">
            <a:avLst/>
          </a:prstGeom>
          <a:ln w="19050">
            <a:solidFill>
              <a:srgbClr val="FDC518"/>
            </a:solidFill>
            <a:prstDash val="dash"/>
          </a:ln>
        </p:spPr>
        <p:style>
          <a:lnRef idx="1">
            <a:schemeClr val="accent1"/>
          </a:lnRef>
          <a:fillRef idx="0">
            <a:schemeClr val="accent1"/>
          </a:fillRef>
          <a:effectRef idx="0">
            <a:schemeClr val="accent1"/>
          </a:effectRef>
          <a:fontRef idx="minor">
            <a:schemeClr val="tx1"/>
          </a:fontRef>
        </p:style>
      </p:cxnSp>
      <p:sp>
        <p:nvSpPr>
          <p:cNvPr id="11" name="Oval 10" descr="New mother holding a baby with a midwife">
            <a:extLst>
              <a:ext uri="{FF2B5EF4-FFF2-40B4-BE49-F238E27FC236}">
                <a16:creationId xmlns:a16="http://schemas.microsoft.com/office/drawing/2014/main" id="{5123AED2-8636-DC6F-F071-35A336646C6B}"/>
              </a:ext>
            </a:extLst>
          </p:cNvPr>
          <p:cNvSpPr/>
          <p:nvPr/>
        </p:nvSpPr>
        <p:spPr>
          <a:xfrm>
            <a:off x="942110" y="2088573"/>
            <a:ext cx="677717" cy="677717"/>
          </a:xfrm>
          <a:prstGeom prst="ellipse">
            <a:avLst/>
          </a:prstGeom>
          <a:solidFill>
            <a:srgbClr val="FDC51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13" name="Oval 12" descr="New mother holding a baby with a midwife">
            <a:extLst>
              <a:ext uri="{FF2B5EF4-FFF2-40B4-BE49-F238E27FC236}">
                <a16:creationId xmlns:a16="http://schemas.microsoft.com/office/drawing/2014/main" id="{78DCA205-96F4-ADFA-0F2B-6EF7EB8D0E17}"/>
              </a:ext>
            </a:extLst>
          </p:cNvPr>
          <p:cNvSpPr/>
          <p:nvPr/>
        </p:nvSpPr>
        <p:spPr>
          <a:xfrm>
            <a:off x="3637975" y="2070677"/>
            <a:ext cx="677717" cy="677717"/>
          </a:xfrm>
          <a:prstGeom prst="ellipse">
            <a:avLst/>
          </a:prstGeom>
          <a:solidFill>
            <a:srgbClr val="FDC51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14" name="Oval 13" descr="New mother holding a baby with a midwife">
            <a:extLst>
              <a:ext uri="{FF2B5EF4-FFF2-40B4-BE49-F238E27FC236}">
                <a16:creationId xmlns:a16="http://schemas.microsoft.com/office/drawing/2014/main" id="{A77AEE49-8E93-D091-E0A9-63CB6DB4C74B}"/>
              </a:ext>
            </a:extLst>
          </p:cNvPr>
          <p:cNvSpPr/>
          <p:nvPr/>
        </p:nvSpPr>
        <p:spPr>
          <a:xfrm>
            <a:off x="6414079" y="2112819"/>
            <a:ext cx="677717" cy="677717"/>
          </a:xfrm>
          <a:prstGeom prst="ellipse">
            <a:avLst/>
          </a:prstGeom>
          <a:solidFill>
            <a:srgbClr val="FDC51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15" name="Oval 14" descr="New mother holding a baby with a midwife">
            <a:extLst>
              <a:ext uri="{FF2B5EF4-FFF2-40B4-BE49-F238E27FC236}">
                <a16:creationId xmlns:a16="http://schemas.microsoft.com/office/drawing/2014/main" id="{9E224109-B5E1-6EFE-3EDA-E9C6211F63F0}"/>
              </a:ext>
            </a:extLst>
          </p:cNvPr>
          <p:cNvSpPr/>
          <p:nvPr/>
        </p:nvSpPr>
        <p:spPr>
          <a:xfrm>
            <a:off x="9164206" y="2112819"/>
            <a:ext cx="677717" cy="677717"/>
          </a:xfrm>
          <a:prstGeom prst="ellipse">
            <a:avLst/>
          </a:prstGeom>
          <a:solidFill>
            <a:srgbClr val="FDC51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pic>
        <p:nvPicPr>
          <p:cNvPr id="10" name="Picture 9" descr="A person in a suit&#10;&#10;Description automatically generated">
            <a:extLst>
              <a:ext uri="{FF2B5EF4-FFF2-40B4-BE49-F238E27FC236}">
                <a16:creationId xmlns:a16="http://schemas.microsoft.com/office/drawing/2014/main" id="{27F9A268-C1B0-E670-BEE7-9FF6C8723A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827" y="-223500"/>
            <a:ext cx="8410353" cy="2094375"/>
          </a:xfrm>
          <a:prstGeom prst="rect">
            <a:avLst/>
          </a:prstGeom>
        </p:spPr>
      </p:pic>
    </p:spTree>
    <p:extLst>
      <p:ext uri="{BB962C8B-B14F-4D97-AF65-F5344CB8AC3E}">
        <p14:creationId xmlns:p14="http://schemas.microsoft.com/office/powerpoint/2010/main" val="3419965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txBox="1">
            <a:spLocks noGrp="1"/>
          </p:cNvSpPr>
          <p:nvPr>
            <p:ph type="title" idx="4294967295"/>
          </p:nvPr>
        </p:nvSpPr>
        <p:spPr>
          <a:xfrm>
            <a:off x="976269" y="350932"/>
            <a:ext cx="9848749" cy="7851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6A2383"/>
                </a:solidFill>
                <a:effectLst/>
                <a:uLnTx/>
                <a:uFillTx/>
                <a:latin typeface="Arial" panose="020B0604020202020204" pitchFamily="34" charset="0"/>
                <a:ea typeface="+mn-ea"/>
                <a:cs typeface="Arial" panose="020B0604020202020204" pitchFamily="34" charset="0"/>
              </a:rPr>
              <a:t>Time </a:t>
            </a:r>
            <a:r>
              <a:rPr lang="en-GB" dirty="0">
                <a:solidFill>
                  <a:srgbClr val="6A2383"/>
                </a:solidFill>
                <a:latin typeface="Arial" panose="020B0604020202020204" pitchFamily="34" charset="0"/>
                <a:ea typeface="+mn-ea"/>
                <a:cs typeface="Arial" panose="020B0604020202020204" pitchFamily="34" charset="0"/>
              </a:rPr>
              <a:t>t</a:t>
            </a:r>
            <a:r>
              <a:rPr kumimoji="0" lang="en-GB" b="0" i="0" u="none" strike="noStrike" kern="1200" cap="none" spc="0" normalizeH="0" baseline="0" noProof="0" dirty="0">
                <a:ln>
                  <a:noFill/>
                </a:ln>
                <a:solidFill>
                  <a:srgbClr val="6A2383"/>
                </a:solidFill>
                <a:effectLst/>
                <a:uLnTx/>
                <a:uFillTx/>
                <a:latin typeface="Arial" panose="020B0604020202020204" pitchFamily="34" charset="0"/>
                <a:ea typeface="+mn-ea"/>
                <a:cs typeface="Arial" panose="020B0604020202020204" pitchFamily="34" charset="0"/>
              </a:rPr>
              <a:t>o </a:t>
            </a:r>
            <a:r>
              <a:rPr lang="en-GB" dirty="0">
                <a:solidFill>
                  <a:srgbClr val="6A2383"/>
                </a:solidFill>
                <a:latin typeface="Arial" panose="020B0604020202020204" pitchFamily="34" charset="0"/>
                <a:ea typeface="+mn-ea"/>
                <a:cs typeface="Arial" panose="020B0604020202020204" pitchFamily="34" charset="0"/>
              </a:rPr>
              <a:t>l</a:t>
            </a:r>
            <a:r>
              <a:rPr kumimoji="0" lang="en-GB" b="0" i="0" u="none" strike="noStrike" kern="1200" cap="none" spc="0" normalizeH="0" baseline="0" noProof="0" dirty="0">
                <a:ln>
                  <a:noFill/>
                </a:ln>
                <a:solidFill>
                  <a:srgbClr val="6A2383"/>
                </a:solidFill>
                <a:effectLst/>
                <a:uLnTx/>
                <a:uFillTx/>
                <a:latin typeface="Arial" panose="020B0604020202020204" pitchFamily="34" charset="0"/>
                <a:ea typeface="+mn-ea"/>
                <a:cs typeface="Arial" panose="020B0604020202020204" pitchFamily="34" charset="0"/>
              </a:rPr>
              <a:t>earn </a:t>
            </a:r>
            <a:r>
              <a:rPr lang="en-GB" dirty="0">
                <a:solidFill>
                  <a:srgbClr val="6A2383"/>
                </a:solidFill>
                <a:latin typeface="Arial" panose="020B0604020202020204" pitchFamily="34" charset="0"/>
                <a:ea typeface="+mn-ea"/>
                <a:cs typeface="Arial" panose="020B0604020202020204" pitchFamily="34" charset="0"/>
              </a:rPr>
              <a:t>engagement feedback</a:t>
            </a:r>
            <a:endParaRPr kumimoji="0" lang="en-GB" b="0" i="0" u="none" strike="noStrike" kern="1200" cap="none" spc="0" normalizeH="0" baseline="0" noProof="0" dirty="0">
              <a:ln>
                <a:noFill/>
              </a:ln>
              <a:solidFill>
                <a:srgbClr val="6A2383"/>
              </a:solidFill>
              <a:effectLst/>
              <a:uLnTx/>
              <a:uFillTx/>
              <a:latin typeface="Arial" panose="020B0604020202020204" pitchFamily="34" charset="0"/>
              <a:ea typeface="+mn-ea"/>
              <a:cs typeface="Arial" panose="020B0604020202020204" pitchFamily="34" charset="0"/>
            </a:endParaRPr>
          </a:p>
        </p:txBody>
      </p:sp>
      <p:sp>
        <p:nvSpPr>
          <p:cNvPr id="26" name="TextBox 25"/>
          <p:cNvSpPr txBox="1"/>
          <p:nvPr/>
        </p:nvSpPr>
        <p:spPr>
          <a:xfrm>
            <a:off x="869391" y="3637830"/>
            <a:ext cx="9594749" cy="2092881"/>
          </a:xfrm>
          <a:prstGeom prst="rect">
            <a:avLst/>
          </a:prstGeom>
          <a:noFill/>
        </p:spPr>
        <p:txBody>
          <a:bodyPr wrap="square" rtlCol="0">
            <a:spAutoFit/>
          </a:bodyPr>
          <a:lstStyle/>
          <a:p>
            <a:r>
              <a:rPr lang="en-GB" sz="1400" b="1" u="sng" dirty="0">
                <a:solidFill>
                  <a:srgbClr val="6A23A0"/>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Basildon and Brentwood Active Practice Network | MSE Virtual Views (ics.nhs.uk)</a:t>
            </a:r>
            <a:r>
              <a:rPr lang="en-GB" sz="1400" b="1" dirty="0">
                <a:solidFill>
                  <a:srgbClr val="6A23A0"/>
                </a:solidFill>
                <a:effectLst/>
                <a:latin typeface="Arial" panose="020B0604020202020204" pitchFamily="34" charset="0"/>
                <a:ea typeface="Calibri" panose="020F0502020204030204" pitchFamily="34" charset="0"/>
                <a:cs typeface="Arial" panose="020B0604020202020204" pitchFamily="34" charset="0"/>
              </a:rPr>
              <a:t> </a:t>
            </a:r>
          </a:p>
          <a:p>
            <a:r>
              <a:rPr lang="en-GB" sz="1400" b="1" dirty="0">
                <a:solidFill>
                  <a:srgbClr val="6A23A0"/>
                </a:solidFill>
                <a:effectLst/>
                <a:latin typeface="Arial" panose="020B0604020202020204" pitchFamily="34" charset="0"/>
                <a:ea typeface="Calibri" panose="020F0502020204030204" pitchFamily="34" charset="0"/>
                <a:cs typeface="Arial" panose="020B0604020202020204" pitchFamily="34" charset="0"/>
              </a:rPr>
              <a:t> Engagement 186 Downloads 46 </a:t>
            </a:r>
          </a:p>
          <a:p>
            <a:r>
              <a:rPr lang="en-GB" sz="1400" dirty="0">
                <a:solidFill>
                  <a:srgbClr val="6A23A0"/>
                </a:solidFill>
                <a:effectLst/>
                <a:latin typeface="Arial" panose="020B0604020202020204" pitchFamily="34" charset="0"/>
                <a:ea typeface="Calibri" panose="020F0502020204030204" pitchFamily="34" charset="0"/>
                <a:cs typeface="Arial" panose="020B0604020202020204" pitchFamily="34" charset="0"/>
              </a:rPr>
              <a:t> </a:t>
            </a:r>
          </a:p>
          <a:p>
            <a:r>
              <a:rPr lang="en-GB" sz="1400" b="1" u="sng" dirty="0">
                <a:solidFill>
                  <a:srgbClr val="6A23A0"/>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Basildon and Brentwood Active Alliance | MSE Virtual Views (ics.nhs.uk)</a:t>
            </a:r>
            <a:endParaRPr lang="en-GB" sz="1400" b="1" u="sng" dirty="0">
              <a:solidFill>
                <a:srgbClr val="6A23A0"/>
              </a:solidFill>
              <a:effectLst/>
              <a:latin typeface="Arial" panose="020B0604020202020204" pitchFamily="34" charset="0"/>
              <a:ea typeface="Calibri" panose="020F0502020204030204" pitchFamily="34" charset="0"/>
              <a:cs typeface="Arial" panose="020B0604020202020204" pitchFamily="34" charset="0"/>
            </a:endParaRPr>
          </a:p>
          <a:p>
            <a:r>
              <a:rPr lang="en-GB" sz="1400" b="1" dirty="0">
                <a:solidFill>
                  <a:srgbClr val="6A23A0"/>
                </a:solidFill>
                <a:effectLst/>
                <a:latin typeface="Arial" panose="020B0604020202020204" pitchFamily="34" charset="0"/>
                <a:ea typeface="Calibri" panose="020F0502020204030204" pitchFamily="34" charset="0"/>
                <a:cs typeface="Arial" panose="020B0604020202020204" pitchFamily="34" charset="0"/>
              </a:rPr>
              <a:t> Engagement 74 Downloads 21</a:t>
            </a:r>
          </a:p>
          <a:p>
            <a:r>
              <a:rPr lang="en-GB" sz="1400" dirty="0">
                <a:solidFill>
                  <a:srgbClr val="6A23A0"/>
                </a:solidFill>
                <a:effectLst/>
                <a:latin typeface="Arial" panose="020B0604020202020204" pitchFamily="34" charset="0"/>
                <a:ea typeface="Calibri" panose="020F0502020204030204" pitchFamily="34" charset="0"/>
                <a:cs typeface="Arial" panose="020B0604020202020204" pitchFamily="34" charset="0"/>
              </a:rPr>
              <a:t> </a:t>
            </a:r>
            <a:endParaRPr lang="en-GB" sz="1400" b="1" dirty="0">
              <a:solidFill>
                <a:srgbClr val="6A23A0"/>
              </a:solidFill>
              <a:effectLst/>
              <a:latin typeface="Arial" panose="020B0604020202020204" pitchFamily="34" charset="0"/>
              <a:ea typeface="Calibri" panose="020F0502020204030204" pitchFamily="34" charset="0"/>
              <a:cs typeface="Arial" panose="020B0604020202020204" pitchFamily="34" charset="0"/>
            </a:endParaRPr>
          </a:p>
          <a:p>
            <a:r>
              <a:rPr lang="en-GB" sz="1400" b="1" u="sng" dirty="0">
                <a:solidFill>
                  <a:srgbClr val="6A23A0"/>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Active Alliance fund and resources | MSE Virtual Views (ics.nhs.uk)</a:t>
            </a:r>
            <a:endParaRPr lang="en-GB" sz="1400" b="1" u="sng" dirty="0">
              <a:solidFill>
                <a:srgbClr val="6A23A0"/>
              </a:solidFill>
              <a:effectLst/>
              <a:latin typeface="Arial" panose="020B0604020202020204" pitchFamily="34" charset="0"/>
              <a:ea typeface="Calibri" panose="020F0502020204030204" pitchFamily="34" charset="0"/>
              <a:cs typeface="Arial" panose="020B0604020202020204" pitchFamily="34" charset="0"/>
            </a:endParaRPr>
          </a:p>
          <a:p>
            <a:r>
              <a:rPr lang="en-GB" sz="1400" b="1" dirty="0">
                <a:solidFill>
                  <a:srgbClr val="6A23A0"/>
                </a:solidFill>
                <a:effectLst/>
                <a:latin typeface="Arial" panose="020B0604020202020204" pitchFamily="34" charset="0"/>
                <a:ea typeface="Calibri" panose="020F0502020204030204" pitchFamily="34" charset="0"/>
                <a:cs typeface="Arial" panose="020B0604020202020204" pitchFamily="34" charset="0"/>
              </a:rPr>
              <a:t> Engagement 49 Downloads 9 (under one month for this one)</a:t>
            </a:r>
          </a:p>
          <a:p>
            <a:r>
              <a:rPr lang="en-GB" sz="1800" b="1" dirty="0">
                <a:solidFill>
                  <a:srgbClr val="6A23A0"/>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42E29AE1-1F31-6151-FE90-684465065AB9}"/>
              </a:ext>
            </a:extLst>
          </p:cNvPr>
          <p:cNvSpPr txBox="1"/>
          <p:nvPr/>
        </p:nvSpPr>
        <p:spPr>
          <a:xfrm>
            <a:off x="1175657" y="1650670"/>
            <a:ext cx="6828312" cy="1569660"/>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150 attendees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38 GP staff/NHS signed up</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20 people engaging in events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400 connections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5877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04F6-F226-1B74-A59A-8D048A6A25B9}"/>
              </a:ext>
            </a:extLst>
          </p:cNvPr>
          <p:cNvSpPr txBox="1">
            <a:spLocks noGrp="1"/>
          </p:cNvSpPr>
          <p:nvPr>
            <p:ph type="title" idx="4294967295"/>
          </p:nvPr>
        </p:nvSpPr>
        <p:spPr>
          <a:xfrm>
            <a:off x="1715598" y="1356571"/>
            <a:ext cx="8760803" cy="37856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6000" b="0" i="0" u="none" strike="noStrike" kern="1200" cap="none" spc="0" normalizeH="0" baseline="0" noProof="0" dirty="0">
                <a:ln>
                  <a:noFill/>
                </a:ln>
                <a:solidFill>
                  <a:srgbClr val="6A2383"/>
                </a:solidFill>
                <a:effectLst/>
                <a:uLnTx/>
                <a:uFillTx/>
                <a:latin typeface="Arial" panose="020B0604020202020204" pitchFamily="34" charset="0"/>
                <a:ea typeface="+mn-ea"/>
                <a:cs typeface="Arial" panose="020B0604020202020204" pitchFamily="34" charset="0"/>
              </a:rPr>
            </a:br>
            <a:r>
              <a:rPr kumimoji="0" lang="en-GB" sz="6000" b="0" i="0" u="none" strike="noStrike" kern="1200" cap="none" spc="0" normalizeH="0" baseline="0" noProof="0" dirty="0">
                <a:ln>
                  <a:noFill/>
                </a:ln>
                <a:solidFill>
                  <a:srgbClr val="6A2383"/>
                </a:solidFill>
                <a:effectLst/>
                <a:uLnTx/>
                <a:uFillTx/>
                <a:latin typeface="Arial" panose="020B0604020202020204" pitchFamily="34" charset="0"/>
                <a:ea typeface="+mn-ea"/>
                <a:cs typeface="Arial" panose="020B0604020202020204" pitchFamily="34" charset="0"/>
              </a:rPr>
              <a:t>Online Versus in Person engagement</a:t>
            </a:r>
            <a:br>
              <a:rPr kumimoji="0" lang="en-GB" sz="6000" b="0" i="0" u="none" strike="noStrike" kern="1200" cap="none" spc="0" normalizeH="0" baseline="0" noProof="0" dirty="0">
                <a:ln>
                  <a:noFill/>
                </a:ln>
                <a:solidFill>
                  <a:srgbClr val="6A2383"/>
                </a:solidFill>
                <a:effectLst/>
                <a:uLnTx/>
                <a:uFillTx/>
                <a:latin typeface="Arial" panose="020B0604020202020204" pitchFamily="34" charset="0"/>
                <a:ea typeface="+mn-ea"/>
                <a:cs typeface="Arial" panose="020B0604020202020204" pitchFamily="34" charset="0"/>
              </a:rPr>
            </a:br>
            <a:r>
              <a:rPr kumimoji="0" lang="en-GB" sz="6000" b="0" i="0" u="none" strike="noStrike" kern="1200" cap="none" spc="0" normalizeH="0" baseline="0" noProof="0" dirty="0">
                <a:ln>
                  <a:noFill/>
                </a:ln>
                <a:solidFill>
                  <a:srgbClr val="6A2383"/>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61459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A2EF471B-AA09-62E4-6CDC-C61EBD620704}"/>
              </a:ext>
            </a:extLst>
          </p:cNvPr>
          <p:cNvGraphicFramePr>
            <a:graphicFrameLocks noChangeAspect="1"/>
          </p:cNvGraphicFramePr>
          <p:nvPr>
            <p:extLst>
              <p:ext uri="{D42A27DB-BD31-4B8C-83A1-F6EECF244321}">
                <p14:modId xmlns:p14="http://schemas.microsoft.com/office/powerpoint/2010/main" val="1615315040"/>
              </p:ext>
            </p:extLst>
          </p:nvPr>
        </p:nvGraphicFramePr>
        <p:xfrm>
          <a:off x="7512227" y="17894"/>
          <a:ext cx="3778250" cy="5346700"/>
        </p:xfrm>
        <a:graphic>
          <a:graphicData uri="http://schemas.openxmlformats.org/presentationml/2006/ole">
            <mc:AlternateContent xmlns:mc="http://schemas.openxmlformats.org/markup-compatibility/2006">
              <mc:Choice xmlns:v="urn:schemas-microsoft-com:vml" Requires="v">
                <p:oleObj name="Acrobat Document" r:id="rId3" imgW="3777942" imgH="5346481" progId="AcroExch.Document.DC">
                  <p:embed/>
                </p:oleObj>
              </mc:Choice>
              <mc:Fallback>
                <p:oleObj name="Acrobat Document" r:id="rId3" imgW="3777942" imgH="5346481" progId="AcroExch.Document.DC">
                  <p:embed/>
                  <p:pic>
                    <p:nvPicPr>
                      <p:cNvPr id="8" name="Object 7">
                        <a:extLst>
                          <a:ext uri="{FF2B5EF4-FFF2-40B4-BE49-F238E27FC236}">
                            <a16:creationId xmlns:a16="http://schemas.microsoft.com/office/drawing/2014/main" id="{A2EF471B-AA09-62E4-6CDC-C61EBD620704}"/>
                          </a:ext>
                        </a:extLst>
                      </p:cNvPr>
                      <p:cNvPicPr/>
                      <p:nvPr/>
                    </p:nvPicPr>
                    <p:blipFill>
                      <a:blip r:embed="rId4"/>
                      <a:stretch>
                        <a:fillRect/>
                      </a:stretch>
                    </p:blipFill>
                    <p:spPr>
                      <a:xfrm>
                        <a:off x="7512227" y="17894"/>
                        <a:ext cx="3778250" cy="53467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FBC419EA-B872-6185-BA28-76DB6E74642F}"/>
              </a:ext>
            </a:extLst>
          </p:cNvPr>
          <p:cNvSpPr txBox="1"/>
          <p:nvPr/>
        </p:nvSpPr>
        <p:spPr>
          <a:xfrm>
            <a:off x="592765" y="1058864"/>
            <a:ext cx="5986166" cy="4305730"/>
          </a:xfrm>
          <a:prstGeom prst="rect">
            <a:avLst/>
          </a:prstGeom>
          <a:noFill/>
        </p:spPr>
        <p:txBody>
          <a:bodyPr wrap="square">
            <a:spAutoFit/>
          </a:bodyPr>
          <a:lstStyle/>
          <a:p>
            <a:pPr>
              <a:lnSpc>
                <a:spcPct val="200000"/>
              </a:lnSpc>
            </a:pPr>
            <a:r>
              <a:rPr lang="en-US" sz="2000" strike="sngStrike" dirty="0">
                <a:solidFill>
                  <a:srgbClr val="6A23A0"/>
                </a:solidFill>
                <a:latin typeface="Arial" panose="020B0604020202020204" pitchFamily="34" charset="0"/>
                <a:cs typeface="Arial" panose="020B0604020202020204" pitchFamily="34" charset="0"/>
              </a:rPr>
              <a:t>Reaching diverse communities </a:t>
            </a:r>
          </a:p>
          <a:p>
            <a:pPr marL="342900" indent="-342900">
              <a:lnSpc>
                <a:spcPct val="200000"/>
              </a:lnSpc>
              <a:buFont typeface="+mj-lt"/>
              <a:buAutoNum type="arabicPeriod"/>
            </a:pPr>
            <a:r>
              <a:rPr lang="en-US" sz="2000" dirty="0">
                <a:solidFill>
                  <a:srgbClr val="6A23A0"/>
                </a:solidFill>
                <a:latin typeface="Arial" panose="020B0604020202020204" pitchFamily="34" charset="0"/>
                <a:cs typeface="Arial" panose="020B0604020202020204" pitchFamily="34" charset="0"/>
              </a:rPr>
              <a:t>It’s cost-effective</a:t>
            </a:r>
          </a:p>
          <a:p>
            <a:pPr marL="342900" indent="-342900">
              <a:lnSpc>
                <a:spcPct val="200000"/>
              </a:lnSpc>
              <a:buFont typeface="+mj-lt"/>
              <a:buAutoNum type="arabicPeriod"/>
            </a:pPr>
            <a:r>
              <a:rPr lang="en-US" sz="2000" dirty="0">
                <a:solidFill>
                  <a:srgbClr val="6A23A0"/>
                </a:solidFill>
                <a:latin typeface="Arial" panose="020B0604020202020204" pitchFamily="34" charset="0"/>
                <a:cs typeface="Arial" panose="020B0604020202020204" pitchFamily="34" charset="0"/>
              </a:rPr>
              <a:t>Increased engagement and reach of underrepresented groups</a:t>
            </a:r>
          </a:p>
          <a:p>
            <a:pPr marL="342900" indent="-342900">
              <a:lnSpc>
                <a:spcPct val="200000"/>
              </a:lnSpc>
              <a:buFont typeface="+mj-lt"/>
              <a:buAutoNum type="arabicPeriod"/>
            </a:pPr>
            <a:r>
              <a:rPr lang="en-US" sz="2000" dirty="0">
                <a:solidFill>
                  <a:srgbClr val="6A23A0"/>
                </a:solidFill>
                <a:latin typeface="Arial" panose="020B0604020202020204" pitchFamily="34" charset="0"/>
                <a:cs typeface="Arial" panose="020B0604020202020204" pitchFamily="34" charset="0"/>
              </a:rPr>
              <a:t>Informed decision-making </a:t>
            </a:r>
            <a:endParaRPr lang="en-GB" sz="2000" b="0" i="0" dirty="0">
              <a:solidFill>
                <a:srgbClr val="6A23A0"/>
              </a:solidFill>
              <a:effectLst/>
              <a:latin typeface="Arial" panose="020B0604020202020204" pitchFamily="34" charset="0"/>
              <a:cs typeface="Arial" panose="020B0604020202020204" pitchFamily="34" charset="0"/>
            </a:endParaRPr>
          </a:p>
          <a:p>
            <a:pPr marL="342900" indent="-342900">
              <a:lnSpc>
                <a:spcPct val="200000"/>
              </a:lnSpc>
              <a:buFont typeface="+mj-lt"/>
              <a:buAutoNum type="arabicPeriod"/>
            </a:pPr>
            <a:r>
              <a:rPr lang="en-GB" sz="2000" b="0" i="0" dirty="0">
                <a:solidFill>
                  <a:srgbClr val="6A23A0"/>
                </a:solidFill>
                <a:effectLst/>
                <a:latin typeface="Arial" panose="020B0604020202020204" pitchFamily="34" charset="0"/>
                <a:cs typeface="Arial" panose="020B0604020202020204" pitchFamily="34" charset="0"/>
              </a:rPr>
              <a:t>Strengthen community partnerships</a:t>
            </a:r>
          </a:p>
          <a:p>
            <a:pPr marL="342900" indent="-342900">
              <a:lnSpc>
                <a:spcPct val="200000"/>
              </a:lnSpc>
              <a:buFont typeface="+mj-lt"/>
              <a:buAutoNum type="arabicPeriod"/>
            </a:pPr>
            <a:r>
              <a:rPr lang="en-GB" sz="2000" b="0" i="0" dirty="0">
                <a:solidFill>
                  <a:srgbClr val="6A23A0"/>
                </a:solidFill>
                <a:effectLst/>
                <a:latin typeface="Arial" panose="020B0604020202020204" pitchFamily="34" charset="0"/>
                <a:cs typeface="Arial" panose="020B0604020202020204" pitchFamily="34" charset="0"/>
              </a:rPr>
              <a:t>Improves Transparency</a:t>
            </a:r>
          </a:p>
        </p:txBody>
      </p:sp>
    </p:spTree>
    <p:extLst>
      <p:ext uri="{BB962C8B-B14F-4D97-AF65-F5344CB8AC3E}">
        <p14:creationId xmlns:p14="http://schemas.microsoft.com/office/powerpoint/2010/main" val="198502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txBox="1">
            <a:spLocks noGrp="1"/>
          </p:cNvSpPr>
          <p:nvPr>
            <p:ph type="title" idx="4294967295"/>
          </p:nvPr>
        </p:nvSpPr>
        <p:spPr>
          <a:xfrm>
            <a:off x="976269" y="1057151"/>
            <a:ext cx="412001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Next steps </a:t>
            </a:r>
          </a:p>
        </p:txBody>
      </p:sp>
      <p:sp>
        <p:nvSpPr>
          <p:cNvPr id="26" name="TextBox 25"/>
          <p:cNvSpPr txBox="1"/>
          <p:nvPr/>
        </p:nvSpPr>
        <p:spPr>
          <a:xfrm>
            <a:off x="976269" y="3028777"/>
            <a:ext cx="9594749" cy="4278094"/>
          </a:xfrm>
          <a:prstGeom prst="rect">
            <a:avLst/>
          </a:prstGeom>
          <a:noFill/>
        </p:spPr>
        <p:txBody>
          <a:bodyPr wrap="square" rtlCol="0">
            <a:spAutoFit/>
          </a:bodyPr>
          <a:lstStyle/>
          <a:p>
            <a:pPr marL="514350" indent="-514350">
              <a:lnSpc>
                <a:spcPct val="150000"/>
              </a:lnSpc>
              <a:buFont typeface="Wingdings" panose="05000000000000000000" pitchFamily="2" charset="2"/>
              <a:buChar char="q"/>
            </a:pPr>
            <a:r>
              <a:rPr lang="en-GB" sz="3200" dirty="0">
                <a:solidFill>
                  <a:srgbClr val="6A23A0"/>
                </a:solidFill>
                <a:latin typeface="Arial" panose="020B0604020202020204" pitchFamily="34" charset="0"/>
                <a:cs typeface="Arial" panose="020B0604020202020204" pitchFamily="34" charset="0"/>
              </a:rPr>
              <a:t>Pages strategy and communications plan </a:t>
            </a:r>
          </a:p>
          <a:p>
            <a:pPr marL="514350" indent="-514350">
              <a:lnSpc>
                <a:spcPct val="150000"/>
              </a:lnSpc>
              <a:buFont typeface="Wingdings" panose="05000000000000000000" pitchFamily="2" charset="2"/>
              <a:buChar char="q"/>
            </a:pPr>
            <a:r>
              <a:rPr lang="en-GB" sz="3200" dirty="0">
                <a:solidFill>
                  <a:srgbClr val="6A23A0"/>
                </a:solidFill>
                <a:latin typeface="Arial" panose="020B0604020202020204" pitchFamily="34" charset="0"/>
                <a:cs typeface="Arial" panose="020B0604020202020204" pitchFamily="34" charset="0"/>
              </a:rPr>
              <a:t>Variety of pages/projects</a:t>
            </a:r>
          </a:p>
          <a:p>
            <a:pPr marL="514350" indent="-514350">
              <a:lnSpc>
                <a:spcPct val="150000"/>
              </a:lnSpc>
              <a:buFont typeface="Wingdings" panose="05000000000000000000" pitchFamily="2" charset="2"/>
              <a:buChar char="q"/>
            </a:pPr>
            <a:r>
              <a:rPr lang="en-GB" sz="3200" dirty="0">
                <a:solidFill>
                  <a:srgbClr val="6A23A0"/>
                </a:solidFill>
                <a:latin typeface="Arial" panose="020B0604020202020204" pitchFamily="34" charset="0"/>
                <a:cs typeface="Arial" panose="020B0604020202020204" pitchFamily="34" charset="0"/>
              </a:rPr>
              <a:t>Closing the loop you said we did!</a:t>
            </a:r>
          </a:p>
          <a:p>
            <a:pPr marL="514350" indent="-514350">
              <a:lnSpc>
                <a:spcPct val="150000"/>
              </a:lnSpc>
              <a:buFont typeface="Wingdings" panose="05000000000000000000" pitchFamily="2" charset="2"/>
              <a:buChar char="q"/>
            </a:pPr>
            <a:r>
              <a:rPr lang="en-GB" sz="3200" dirty="0">
                <a:solidFill>
                  <a:srgbClr val="6A23A0"/>
                </a:solidFill>
                <a:latin typeface="Arial" panose="020B0604020202020204" pitchFamily="34" charset="0"/>
                <a:cs typeface="Arial" panose="020B0604020202020204" pitchFamily="34" charset="0"/>
              </a:rPr>
              <a:t>Feedback</a:t>
            </a:r>
          </a:p>
          <a:p>
            <a:pPr marL="514350" indent="-514350">
              <a:lnSpc>
                <a:spcPct val="150000"/>
              </a:lnSpc>
              <a:buFont typeface="Wingdings" panose="05000000000000000000" pitchFamily="2" charset="2"/>
              <a:buChar char="q"/>
            </a:pPr>
            <a:endParaRPr lang="en-GB" sz="3200" dirty="0">
              <a:solidFill>
                <a:srgbClr val="6A23A0"/>
              </a:solidFill>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218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4CC0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6A79E-3C15-F110-789A-DB05B2FC21E7}"/>
              </a:ext>
            </a:extLst>
          </p:cNvPr>
          <p:cNvSpPr txBox="1">
            <a:spLocks noGrp="1"/>
          </p:cNvSpPr>
          <p:nvPr>
            <p:ph type="title" idx="4294967295"/>
          </p:nvPr>
        </p:nvSpPr>
        <p:spPr>
          <a:xfrm>
            <a:off x="4721117" y="1747813"/>
            <a:ext cx="6262315" cy="2031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Thank you for your time </a:t>
            </a:r>
            <a:br>
              <a:rPr kumimoji="0" lang="en-GB"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GB"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Questions </a:t>
            </a:r>
            <a:br>
              <a:rPr kumimoji="0" lang="en-GB" sz="5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GB" sz="5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p>
        </p:txBody>
      </p:sp>
      <p:sp>
        <p:nvSpPr>
          <p:cNvPr id="3" name="TextBox 2">
            <a:extLst>
              <a:ext uri="{FF2B5EF4-FFF2-40B4-BE49-F238E27FC236}">
                <a16:creationId xmlns:a16="http://schemas.microsoft.com/office/drawing/2014/main" id="{F29BBA3C-AB9D-4A68-4C05-575E4ABABF60}"/>
              </a:ext>
            </a:extLst>
          </p:cNvPr>
          <p:cNvSpPr txBox="1"/>
          <p:nvPr/>
        </p:nvSpPr>
        <p:spPr>
          <a:xfrm>
            <a:off x="4880606" y="4590941"/>
            <a:ext cx="3852401" cy="369332"/>
          </a:xfrm>
          <a:prstGeom prst="rect">
            <a:avLst/>
          </a:prstGeom>
          <a:noFill/>
        </p:spPr>
        <p:txBody>
          <a:bodyPr wrap="none" rtlCol="0">
            <a:spAutoFit/>
          </a:bodyPr>
          <a:lstStyle/>
          <a:p>
            <a:r>
              <a:rPr lang="en-GB" dirty="0" err="1">
                <a:solidFill>
                  <a:srgbClr val="FDC518"/>
                </a:solidFill>
                <a:latin typeface="Arial" panose="020B0604020202020204" pitchFamily="34" charset="0"/>
                <a:cs typeface="Arial" panose="020B0604020202020204" pitchFamily="34" charset="0"/>
              </a:rPr>
              <a:t>www.</a:t>
            </a:r>
            <a:r>
              <a:rPr lang="en-GB" spc="50" dirty="0" err="1">
                <a:solidFill>
                  <a:srgbClr val="FDC518"/>
                </a:solidFill>
                <a:latin typeface="Arial" panose="020B0604020202020204" pitchFamily="34" charset="0"/>
                <a:cs typeface="Arial" panose="020B0604020202020204" pitchFamily="34" charset="0"/>
              </a:rPr>
              <a:t>midandsouthessex</a:t>
            </a:r>
            <a:r>
              <a:rPr lang="en-GB" dirty="0" err="1">
                <a:solidFill>
                  <a:srgbClr val="FDC518"/>
                </a:solidFill>
                <a:latin typeface="Arial" panose="020B0604020202020204" pitchFamily="34" charset="0"/>
                <a:cs typeface="Arial" panose="020B0604020202020204" pitchFamily="34" charset="0"/>
              </a:rPr>
              <a:t>.ics.nhs.uk</a:t>
            </a:r>
            <a:endParaRPr lang="en-GB" dirty="0">
              <a:solidFill>
                <a:srgbClr val="FDC518"/>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E5C0E9F-DA3B-2C88-C9DD-CC805C4891B7}"/>
              </a:ext>
            </a:extLst>
          </p:cNvPr>
          <p:cNvSpPr/>
          <p:nvPr/>
        </p:nvSpPr>
        <p:spPr>
          <a:xfrm>
            <a:off x="4883779" y="3582888"/>
            <a:ext cx="4653838" cy="584775"/>
          </a:xfrm>
          <a:prstGeom prst="rect">
            <a:avLst/>
          </a:prstGeom>
        </p:spPr>
        <p:txBody>
          <a:bodyPr wrap="none">
            <a:spAutoFit/>
          </a:bodyPr>
          <a:lstStyle/>
          <a:p>
            <a:r>
              <a:rPr lang="en-GB" sz="3200" dirty="0">
                <a:solidFill>
                  <a:schemeClr val="bg1"/>
                </a:solidFill>
                <a:latin typeface="Arial" panose="020B0604020202020204" pitchFamily="34" charset="0"/>
                <a:cs typeface="Arial" panose="020B0604020202020204" pitchFamily="34" charset="0"/>
              </a:rPr>
              <a:t>maria.medina5@nhs.net</a:t>
            </a:r>
          </a:p>
        </p:txBody>
      </p:sp>
    </p:spTree>
    <p:extLst>
      <p:ext uri="{BB962C8B-B14F-4D97-AF65-F5344CB8AC3E}">
        <p14:creationId xmlns:p14="http://schemas.microsoft.com/office/powerpoint/2010/main" val="404000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omputer on a desk&#10;&#10;Description automatically generated">
            <a:extLst>
              <a:ext uri="{FF2B5EF4-FFF2-40B4-BE49-F238E27FC236}">
                <a16:creationId xmlns:a16="http://schemas.microsoft.com/office/drawing/2014/main" id="{D712D273-2ED9-A4E7-5FB5-32993D41FB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71"/>
          <a:stretch/>
        </p:blipFill>
        <p:spPr>
          <a:xfrm>
            <a:off x="-720500" y="-318356"/>
            <a:ext cx="13633000" cy="6858000"/>
          </a:xfrm>
          <a:prstGeom prst="rect">
            <a:avLst/>
          </a:prstGeom>
        </p:spPr>
      </p:pic>
      <p:pic>
        <p:nvPicPr>
          <p:cNvPr id="11" name="Picture 10">
            <a:extLst>
              <a:ext uri="{FF2B5EF4-FFF2-40B4-BE49-F238E27FC236}">
                <a16:creationId xmlns:a16="http://schemas.microsoft.com/office/drawing/2014/main" id="{2D39EB6E-5321-CFF9-C5E6-9DC06181221D}"/>
              </a:ext>
            </a:extLst>
          </p:cNvPr>
          <p:cNvPicPr>
            <a:picLocks noChangeAspect="1"/>
          </p:cNvPicPr>
          <p:nvPr/>
        </p:nvPicPr>
        <p:blipFill>
          <a:blip r:embed="rId4"/>
          <a:stretch>
            <a:fillRect/>
          </a:stretch>
        </p:blipFill>
        <p:spPr>
          <a:xfrm>
            <a:off x="3268871" y="1600447"/>
            <a:ext cx="5654258" cy="3180521"/>
          </a:xfrm>
          <a:prstGeom prst="rect">
            <a:avLst/>
          </a:prstGeom>
        </p:spPr>
      </p:pic>
      <p:sp>
        <p:nvSpPr>
          <p:cNvPr id="15" name="Title 1">
            <a:extLst>
              <a:ext uri="{FF2B5EF4-FFF2-40B4-BE49-F238E27FC236}">
                <a16:creationId xmlns:a16="http://schemas.microsoft.com/office/drawing/2014/main" id="{78EAF0ED-60C8-E486-A08A-51710B5695DB}"/>
              </a:ext>
            </a:extLst>
          </p:cNvPr>
          <p:cNvSpPr txBox="1">
            <a:spLocks/>
          </p:cNvSpPr>
          <p:nvPr/>
        </p:nvSpPr>
        <p:spPr>
          <a:xfrm>
            <a:off x="838201" y="79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GB" b="1">
                <a:solidFill>
                  <a:srgbClr val="6A2383"/>
                </a:solidFill>
                <a:latin typeface="Arial"/>
                <a:cs typeface="Arial"/>
              </a:rPr>
              <a:t>MSE Virtual Views</a:t>
            </a:r>
          </a:p>
        </p:txBody>
      </p:sp>
      <p:sp>
        <p:nvSpPr>
          <p:cNvPr id="16" name="Freeform 2">
            <a:extLst>
              <a:ext uri="{FF2B5EF4-FFF2-40B4-BE49-F238E27FC236}">
                <a16:creationId xmlns:a16="http://schemas.microsoft.com/office/drawing/2014/main" id="{023C06B8-19B3-49B2-DAA9-BDDA939F3D83}"/>
              </a:ext>
            </a:extLst>
          </p:cNvPr>
          <p:cNvSpPr/>
          <p:nvPr/>
        </p:nvSpPr>
        <p:spPr>
          <a:xfrm>
            <a:off x="0" y="5314785"/>
            <a:ext cx="12192000" cy="1543216"/>
          </a:xfrm>
          <a:custGeom>
            <a:avLst/>
            <a:gdLst>
              <a:gd name="connsiteX0" fmla="*/ 12192000 w 12192000"/>
              <a:gd name="connsiteY0" fmla="*/ 0 h 1543216"/>
              <a:gd name="connsiteX1" fmla="*/ 12192000 w 12192000"/>
              <a:gd name="connsiteY1" fmla="*/ 1543216 h 1543216"/>
              <a:gd name="connsiteX2" fmla="*/ 0 w 12192000"/>
              <a:gd name="connsiteY2" fmla="*/ 1543216 h 1543216"/>
              <a:gd name="connsiteX3" fmla="*/ 0 w 12192000"/>
              <a:gd name="connsiteY3" fmla="*/ 537029 h 1543216"/>
              <a:gd name="connsiteX4" fmla="*/ 726135 w 12192000"/>
              <a:gd name="connsiteY4" fmla="*/ 582595 h 1543216"/>
              <a:gd name="connsiteX5" fmla="*/ 11746408 w 12192000"/>
              <a:gd name="connsiteY5" fmla="*/ 70236 h 154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543216">
                <a:moveTo>
                  <a:pt x="12192000" y="0"/>
                </a:moveTo>
                <a:lnTo>
                  <a:pt x="12192000" y="1543216"/>
                </a:lnTo>
                <a:lnTo>
                  <a:pt x="0" y="1543216"/>
                </a:lnTo>
                <a:lnTo>
                  <a:pt x="0" y="537029"/>
                </a:lnTo>
                <a:lnTo>
                  <a:pt x="726135" y="582595"/>
                </a:lnTo>
                <a:cubicBezTo>
                  <a:pt x="5003151" y="817334"/>
                  <a:pt x="8758245" y="523103"/>
                  <a:pt x="11746408" y="70236"/>
                </a:cubicBezTo>
                <a:close/>
              </a:path>
            </a:pathLst>
          </a:custGeom>
          <a:solidFill>
            <a:srgbClr val="6A2383"/>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Box 16">
            <a:extLst>
              <a:ext uri="{FF2B5EF4-FFF2-40B4-BE49-F238E27FC236}">
                <a16:creationId xmlns:a16="http://schemas.microsoft.com/office/drawing/2014/main" id="{D8162158-630B-DBF8-95F8-B7C2930F0F84}"/>
              </a:ext>
            </a:extLst>
          </p:cNvPr>
          <p:cNvSpPr txBox="1"/>
          <p:nvPr/>
        </p:nvSpPr>
        <p:spPr>
          <a:xfrm>
            <a:off x="8378691" y="6354978"/>
            <a:ext cx="3749809" cy="369332"/>
          </a:xfrm>
          <a:prstGeom prst="rect">
            <a:avLst/>
          </a:prstGeom>
          <a:noFill/>
        </p:spPr>
        <p:txBody>
          <a:bodyPr wrap="none" rtlCol="0">
            <a:spAutoFit/>
          </a:bodyPr>
          <a:lstStyle/>
          <a:p>
            <a:r>
              <a:rPr lang="en-GB" err="1">
                <a:solidFill>
                  <a:schemeClr val="bg1"/>
                </a:solidFill>
                <a:latin typeface="Arial" panose="020B0604020202020204" pitchFamily="34" charset="0"/>
                <a:cs typeface="Arial" panose="020B0604020202020204" pitchFamily="34" charset="0"/>
              </a:rPr>
              <a:t>www.midandsouthessex.ics.nhs.uk</a:t>
            </a:r>
            <a:endParaRPr lang="en-GB">
              <a:solidFill>
                <a:schemeClr val="bg1"/>
              </a:solidFill>
              <a:latin typeface="Arial" panose="020B0604020202020204" pitchFamily="34" charset="0"/>
              <a:cs typeface="Arial" panose="020B0604020202020204" pitchFamily="34" charset="0"/>
            </a:endParaRPr>
          </a:p>
        </p:txBody>
      </p:sp>
      <p:sp>
        <p:nvSpPr>
          <p:cNvPr id="18" name="Freeform 5">
            <a:extLst>
              <a:ext uri="{FF2B5EF4-FFF2-40B4-BE49-F238E27FC236}">
                <a16:creationId xmlns:a16="http://schemas.microsoft.com/office/drawing/2014/main" id="{3EE5BED7-A474-DEB6-90EC-2C90090D82BF}"/>
              </a:ext>
            </a:extLst>
          </p:cNvPr>
          <p:cNvSpPr/>
          <p:nvPr/>
        </p:nvSpPr>
        <p:spPr>
          <a:xfrm rot="3259821">
            <a:off x="10761300" y="5162374"/>
            <a:ext cx="946105" cy="1036808"/>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9" name="Freeform 6">
            <a:extLst>
              <a:ext uri="{FF2B5EF4-FFF2-40B4-BE49-F238E27FC236}">
                <a16:creationId xmlns:a16="http://schemas.microsoft.com/office/drawing/2014/main" id="{FF6B7C2B-1527-12B1-4428-F0EB6F06F92E}"/>
              </a:ext>
            </a:extLst>
          </p:cNvPr>
          <p:cNvSpPr/>
          <p:nvPr/>
        </p:nvSpPr>
        <p:spPr>
          <a:xfrm rot="20508378">
            <a:off x="10631428" y="5626696"/>
            <a:ext cx="650437" cy="564933"/>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1" name="TextBox 20">
            <a:extLst>
              <a:ext uri="{FF2B5EF4-FFF2-40B4-BE49-F238E27FC236}">
                <a16:creationId xmlns:a16="http://schemas.microsoft.com/office/drawing/2014/main" id="{F8E6567E-4355-E910-6117-847BECA235A7}"/>
              </a:ext>
            </a:extLst>
          </p:cNvPr>
          <p:cNvSpPr txBox="1"/>
          <p:nvPr/>
        </p:nvSpPr>
        <p:spPr>
          <a:xfrm>
            <a:off x="577634" y="6279051"/>
            <a:ext cx="6819900" cy="369332"/>
          </a:xfrm>
          <a:prstGeom prst="rect">
            <a:avLst/>
          </a:prstGeom>
          <a:noFill/>
        </p:spPr>
        <p:txBody>
          <a:bodyPr wrap="square">
            <a:spAutoFit/>
          </a:bodyPr>
          <a:lstStyle/>
          <a:p>
            <a:r>
              <a:rPr lang="en-GB" b="1">
                <a:solidFill>
                  <a:srgbClr val="FDC518"/>
                </a:solidFill>
                <a:latin typeface="Arial" panose="020B0604020202020204" pitchFamily="34" charset="0"/>
                <a:cs typeface="Arial" panose="020B0604020202020204" pitchFamily="34" charset="0"/>
              </a:rPr>
              <a:t>Visit: www.virtualviews.midandsouthessex.ics.nhs.uk/</a:t>
            </a:r>
          </a:p>
        </p:txBody>
      </p:sp>
    </p:spTree>
    <p:extLst>
      <p:ext uri="{BB962C8B-B14F-4D97-AF65-F5344CB8AC3E}">
        <p14:creationId xmlns:p14="http://schemas.microsoft.com/office/powerpoint/2010/main" val="2430935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txBox="1">
            <a:spLocks noGrp="1"/>
          </p:cNvSpPr>
          <p:nvPr>
            <p:ph type="title" idx="4294967295"/>
          </p:nvPr>
        </p:nvSpPr>
        <p:spPr>
          <a:xfrm>
            <a:off x="3640784" y="220285"/>
            <a:ext cx="5477336" cy="1292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2400" b="1" i="0" dirty="0">
                <a:solidFill>
                  <a:srgbClr val="000000"/>
                </a:solidFill>
                <a:effectLst/>
                <a:latin typeface="Arial" panose="020B0604020202020204" pitchFamily="34" charset="0"/>
              </a:rPr>
              <a:t>Our Alliance Engagement Hubs</a:t>
            </a:r>
            <a:br>
              <a:rPr lang="en-GB" sz="2400" b="1" i="0" dirty="0">
                <a:solidFill>
                  <a:srgbClr val="000000"/>
                </a:solidFill>
                <a:effectLst/>
                <a:latin typeface="Arial" panose="020B0604020202020204" pitchFamily="34" charset="0"/>
              </a:rPr>
            </a:br>
            <a:endParaRPr kumimoji="0" lang="en-GB" sz="5400" b="0" i="0" u="none" strike="noStrike" kern="1200" cap="none" spc="0" normalizeH="0" baseline="0" noProof="0" dirty="0">
              <a:ln>
                <a:noFill/>
              </a:ln>
              <a:solidFill>
                <a:srgbClr val="6A2383"/>
              </a:solidFill>
              <a:effectLst/>
              <a:uLnTx/>
              <a:uFillTx/>
              <a:latin typeface="Arial" panose="020B0604020202020204" pitchFamily="34" charset="0"/>
              <a:ea typeface="+mn-ea"/>
              <a:cs typeface="Arial" panose="020B0604020202020204" pitchFamily="34" charset="0"/>
            </a:endParaRPr>
          </a:p>
        </p:txBody>
      </p:sp>
      <p:pic>
        <p:nvPicPr>
          <p:cNvPr id="2050" name="Picture 2">
            <a:extLst>
              <a:ext uri="{FF2B5EF4-FFF2-40B4-BE49-F238E27FC236}">
                <a16:creationId xmlns:a16="http://schemas.microsoft.com/office/drawing/2014/main" id="{DE19C74D-79FD-69F8-1D15-4D24D39271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07506"/>
            <a:ext cx="5676181" cy="15192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itham high street">
            <a:extLst>
              <a:ext uri="{FF2B5EF4-FFF2-40B4-BE49-F238E27FC236}">
                <a16:creationId xmlns:a16="http://schemas.microsoft.com/office/drawing/2014/main" id="{F5FD5EF1-5E70-A4A9-7488-CC364F067E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5822" y="1060699"/>
            <a:ext cx="5828578" cy="15993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594CBF0-A70B-4E2F-37C6-1996EE2A4E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77" y="3923277"/>
            <a:ext cx="5704933" cy="14217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AF4540F-F320-79AD-FD28-8E037663C9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1446" y="3923277"/>
            <a:ext cx="5704931" cy="142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34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94A521-08EC-DB4F-5FFD-926C4BD7DCC1}"/>
              </a:ext>
            </a:extLst>
          </p:cNvPr>
          <p:cNvSpPr txBox="1">
            <a:spLocks noGrp="1"/>
          </p:cNvSpPr>
          <p:nvPr>
            <p:ph type="title" idx="4294967295"/>
          </p:nvPr>
        </p:nvSpPr>
        <p:spPr>
          <a:xfrm>
            <a:off x="1715598" y="1997839"/>
            <a:ext cx="8760803"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This is a really key point</a:t>
            </a:r>
          </a:p>
        </p:txBody>
      </p:sp>
      <p:pic>
        <p:nvPicPr>
          <p:cNvPr id="3074" name="Picture 2">
            <a:extLst>
              <a:ext uri="{FF2B5EF4-FFF2-40B4-BE49-F238E27FC236}">
                <a16:creationId xmlns:a16="http://schemas.microsoft.com/office/drawing/2014/main" id="{16976032-DC9C-F503-4EFF-0712377CA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37" y="-40249"/>
            <a:ext cx="12192000" cy="3038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A85E41-A167-9CD5-E5FE-1833A9C12550}"/>
              </a:ext>
            </a:extLst>
          </p:cNvPr>
          <p:cNvSpPr txBox="1"/>
          <p:nvPr/>
        </p:nvSpPr>
        <p:spPr>
          <a:xfrm>
            <a:off x="-204878" y="4128627"/>
            <a:ext cx="4370478" cy="1477328"/>
          </a:xfrm>
          <a:prstGeom prst="rect">
            <a:avLst/>
          </a:prstGeom>
          <a:noFill/>
        </p:spPr>
        <p:txBody>
          <a:bodyPr wrap="square">
            <a:spAutoFit/>
          </a:bodyPr>
          <a:lstStyle/>
          <a:p>
            <a:pPr marL="342900" indent="-342900" algn="l">
              <a:buFont typeface="Wingdings" panose="05000000000000000000" pitchFamily="2" charset="2"/>
              <a:buChar char="q"/>
            </a:pPr>
            <a:r>
              <a:rPr lang="en-GB" b="0" i="0" dirty="0">
                <a:solidFill>
                  <a:srgbClr val="FFFFFF"/>
                </a:solidFill>
                <a:effectLst/>
                <a:latin typeface="var(--chakra-fonts-body)"/>
              </a:rPr>
              <a:t> Basildon and Brentwood Active Alliance </a:t>
            </a:r>
          </a:p>
          <a:p>
            <a:pPr marL="342900" indent="-342900" algn="l">
              <a:buFont typeface="Wingdings" panose="05000000000000000000" pitchFamily="2" charset="2"/>
              <a:buChar char="q"/>
            </a:pPr>
            <a:r>
              <a:rPr lang="en-GB" dirty="0">
                <a:solidFill>
                  <a:srgbClr val="FFFFFF"/>
                </a:solidFill>
                <a:latin typeface="var(--chakra-fonts-body)"/>
              </a:rPr>
              <a:t>Basildon and Brentwood Active Practice </a:t>
            </a:r>
          </a:p>
          <a:p>
            <a:pPr marL="342900" indent="-342900" algn="l">
              <a:buFont typeface="Wingdings" panose="05000000000000000000" pitchFamily="2" charset="2"/>
              <a:buChar char="q"/>
            </a:pPr>
            <a:r>
              <a:rPr lang="en-GB" b="0" i="0" dirty="0">
                <a:solidFill>
                  <a:srgbClr val="FFFFFF"/>
                </a:solidFill>
                <a:effectLst/>
                <a:latin typeface="var(--chakra-fonts-body)"/>
              </a:rPr>
              <a:t>Active Alliance fund and resources </a:t>
            </a:r>
          </a:p>
          <a:p>
            <a:pPr marL="342900" indent="-342900" algn="l">
              <a:buFont typeface="Wingdings" panose="05000000000000000000" pitchFamily="2" charset="2"/>
              <a:buChar char="q"/>
            </a:pPr>
            <a:r>
              <a:rPr lang="en-GB" dirty="0">
                <a:solidFill>
                  <a:srgbClr val="FFFFFF"/>
                </a:solidFill>
                <a:latin typeface="var(--chakra-fonts-body)"/>
              </a:rPr>
              <a:t>Talk to us Basildon and Brentwood</a:t>
            </a:r>
            <a:endParaRPr lang="en-GB" b="0" i="0" dirty="0">
              <a:solidFill>
                <a:srgbClr val="FFFFFF"/>
              </a:solidFill>
              <a:effectLst/>
              <a:latin typeface="var(--chakra-fonts-body)"/>
            </a:endParaRPr>
          </a:p>
          <a:p>
            <a:pPr algn="l"/>
            <a:endParaRPr lang="en-GB" b="0" i="0" dirty="0">
              <a:solidFill>
                <a:srgbClr val="FFFFFF"/>
              </a:solidFill>
              <a:effectLst/>
              <a:latin typeface="var(--chakra-fonts-body)"/>
            </a:endParaRPr>
          </a:p>
        </p:txBody>
      </p:sp>
      <p:sp>
        <p:nvSpPr>
          <p:cNvPr id="9" name="TextBox 8">
            <a:extLst>
              <a:ext uri="{FF2B5EF4-FFF2-40B4-BE49-F238E27FC236}">
                <a16:creationId xmlns:a16="http://schemas.microsoft.com/office/drawing/2014/main" id="{08380743-205F-E90C-DD7A-731EECA9782E}"/>
              </a:ext>
            </a:extLst>
          </p:cNvPr>
          <p:cNvSpPr txBox="1"/>
          <p:nvPr/>
        </p:nvSpPr>
        <p:spPr>
          <a:xfrm>
            <a:off x="336431" y="3413884"/>
            <a:ext cx="2106667" cy="400110"/>
          </a:xfrm>
          <a:prstGeom prst="rect">
            <a:avLst/>
          </a:prstGeom>
          <a:noFill/>
        </p:spPr>
        <p:txBody>
          <a:bodyPr wrap="none" rtlCol="0">
            <a:spAutoFit/>
          </a:bodyPr>
          <a:lstStyle/>
          <a:p>
            <a:r>
              <a:rPr lang="en-GB" sz="2000" dirty="0">
                <a:solidFill>
                  <a:schemeClr val="bg1"/>
                </a:solidFill>
                <a:latin typeface="Arial" panose="020B0604020202020204" pitchFamily="34" charset="0"/>
                <a:cs typeface="Arial" panose="020B0604020202020204" pitchFamily="34" charset="0"/>
              </a:rPr>
              <a:t>Current Projects </a:t>
            </a:r>
          </a:p>
        </p:txBody>
      </p:sp>
      <p:sp>
        <p:nvSpPr>
          <p:cNvPr id="10" name="TextBox 9">
            <a:extLst>
              <a:ext uri="{FF2B5EF4-FFF2-40B4-BE49-F238E27FC236}">
                <a16:creationId xmlns:a16="http://schemas.microsoft.com/office/drawing/2014/main" id="{355AC701-1177-3E35-67A5-AE20AF8FD92F}"/>
              </a:ext>
            </a:extLst>
          </p:cNvPr>
          <p:cNvSpPr txBox="1"/>
          <p:nvPr/>
        </p:nvSpPr>
        <p:spPr>
          <a:xfrm>
            <a:off x="5762445" y="3444389"/>
            <a:ext cx="1701107" cy="400110"/>
          </a:xfrm>
          <a:prstGeom prst="rect">
            <a:avLst/>
          </a:prstGeom>
          <a:noFill/>
        </p:spPr>
        <p:txBody>
          <a:bodyPr wrap="none" rtlCol="0">
            <a:spAutoFit/>
          </a:bodyPr>
          <a:lstStyle/>
          <a:p>
            <a:r>
              <a:rPr lang="en-GB" sz="2000" dirty="0">
                <a:solidFill>
                  <a:schemeClr val="bg1"/>
                </a:solidFill>
                <a:latin typeface="Arial" panose="020B0604020202020204" pitchFamily="34" charset="0"/>
                <a:cs typeface="Arial" panose="020B0604020202020204" pitchFamily="34" charset="0"/>
              </a:rPr>
              <a:t>Draft</a:t>
            </a:r>
            <a:r>
              <a:rPr lang="en-GB" dirty="0">
                <a:solidFill>
                  <a:schemeClr val="bg1"/>
                </a:solidFill>
                <a:latin typeface="Arial" panose="020B0604020202020204" pitchFamily="34" charset="0"/>
                <a:cs typeface="Arial" panose="020B0604020202020204" pitchFamily="34" charset="0"/>
              </a:rPr>
              <a:t> Projects </a:t>
            </a:r>
          </a:p>
        </p:txBody>
      </p:sp>
      <p:sp>
        <p:nvSpPr>
          <p:cNvPr id="12" name="TextBox 11">
            <a:extLst>
              <a:ext uri="{FF2B5EF4-FFF2-40B4-BE49-F238E27FC236}">
                <a16:creationId xmlns:a16="http://schemas.microsoft.com/office/drawing/2014/main" id="{2FD2607C-7539-8BAA-69B8-8A32C2924D76}"/>
              </a:ext>
            </a:extLst>
          </p:cNvPr>
          <p:cNvSpPr txBox="1"/>
          <p:nvPr/>
        </p:nvSpPr>
        <p:spPr>
          <a:xfrm>
            <a:off x="5699904" y="4180300"/>
            <a:ext cx="3228435" cy="369332"/>
          </a:xfrm>
          <a:prstGeom prst="rect">
            <a:avLst/>
          </a:prstGeom>
          <a:noFill/>
        </p:spPr>
        <p:txBody>
          <a:bodyPr wrap="square">
            <a:spAutoFit/>
          </a:bodyPr>
          <a:lstStyle/>
          <a:p>
            <a:pPr marL="285750" indent="-285750">
              <a:buFont typeface="Wingdings" panose="05000000000000000000" pitchFamily="2" charset="2"/>
              <a:buChar char="q"/>
            </a:pPr>
            <a:r>
              <a:rPr lang="en-GB" dirty="0">
                <a:solidFill>
                  <a:schemeClr val="bg1"/>
                </a:solidFill>
              </a:rPr>
              <a:t>Central Basildon PCN Pilot  </a:t>
            </a:r>
          </a:p>
        </p:txBody>
      </p:sp>
      <p:sp>
        <p:nvSpPr>
          <p:cNvPr id="14" name="TextBox 13">
            <a:extLst>
              <a:ext uri="{FF2B5EF4-FFF2-40B4-BE49-F238E27FC236}">
                <a16:creationId xmlns:a16="http://schemas.microsoft.com/office/drawing/2014/main" id="{F5937A24-D4C1-08B6-3E54-5F38E30D8299}"/>
              </a:ext>
            </a:extLst>
          </p:cNvPr>
          <p:cNvSpPr txBox="1"/>
          <p:nvPr/>
        </p:nvSpPr>
        <p:spPr>
          <a:xfrm>
            <a:off x="5699904" y="4516101"/>
            <a:ext cx="7310886" cy="369332"/>
          </a:xfrm>
          <a:prstGeom prst="rect">
            <a:avLst/>
          </a:prstGeom>
          <a:noFill/>
        </p:spPr>
        <p:txBody>
          <a:bodyPr wrap="square">
            <a:spAutoFit/>
          </a:bodyPr>
          <a:lstStyle/>
          <a:p>
            <a:pPr marL="285750" indent="-285750">
              <a:buFont typeface="Wingdings" panose="05000000000000000000" pitchFamily="2" charset="2"/>
              <a:buChar char="q"/>
            </a:pPr>
            <a:r>
              <a:rPr lang="en-GB" dirty="0">
                <a:solidFill>
                  <a:schemeClr val="bg1"/>
                </a:solidFill>
              </a:rPr>
              <a:t>Basildon and Brentwood Slipper Swaps </a:t>
            </a:r>
          </a:p>
        </p:txBody>
      </p:sp>
      <p:sp>
        <p:nvSpPr>
          <p:cNvPr id="15" name="TextBox 14">
            <a:extLst>
              <a:ext uri="{FF2B5EF4-FFF2-40B4-BE49-F238E27FC236}">
                <a16:creationId xmlns:a16="http://schemas.microsoft.com/office/drawing/2014/main" id="{34FC46EC-27AF-2A7D-C9CD-45BF6DF7BE5D}"/>
              </a:ext>
            </a:extLst>
          </p:cNvPr>
          <p:cNvSpPr txBox="1"/>
          <p:nvPr/>
        </p:nvSpPr>
        <p:spPr>
          <a:xfrm>
            <a:off x="5699904" y="5221234"/>
            <a:ext cx="4911306" cy="400110"/>
          </a:xfrm>
          <a:prstGeom prst="rect">
            <a:avLst/>
          </a:prstGeom>
          <a:noFill/>
        </p:spPr>
        <p:txBody>
          <a:bodyPr wrap="square" rtlCol="0">
            <a:spAutoFit/>
          </a:bodyPr>
          <a:lstStyle/>
          <a:p>
            <a:r>
              <a:rPr lang="en-GB" sz="2000" dirty="0">
                <a:solidFill>
                  <a:schemeClr val="bg1"/>
                </a:solidFill>
              </a:rPr>
              <a:t>Professionals only page </a:t>
            </a:r>
          </a:p>
        </p:txBody>
      </p:sp>
      <p:sp>
        <p:nvSpPr>
          <p:cNvPr id="16" name="TextBox 15">
            <a:extLst>
              <a:ext uri="{FF2B5EF4-FFF2-40B4-BE49-F238E27FC236}">
                <a16:creationId xmlns:a16="http://schemas.microsoft.com/office/drawing/2014/main" id="{A36BB4F2-5CFE-AA0B-8D00-5069B05CC41F}"/>
              </a:ext>
            </a:extLst>
          </p:cNvPr>
          <p:cNvSpPr txBox="1"/>
          <p:nvPr/>
        </p:nvSpPr>
        <p:spPr>
          <a:xfrm>
            <a:off x="5699904" y="5756977"/>
            <a:ext cx="5747349" cy="369332"/>
          </a:xfrm>
          <a:prstGeom prst="rect">
            <a:avLst/>
          </a:prstGeom>
          <a:noFill/>
        </p:spPr>
        <p:txBody>
          <a:bodyPr wrap="square" rtlCol="0">
            <a:spAutoFit/>
          </a:bodyPr>
          <a:lstStyle/>
          <a:p>
            <a:pPr marL="285750" indent="-285750">
              <a:buFont typeface="Wingdings" panose="05000000000000000000" pitchFamily="2" charset="2"/>
              <a:buChar char="q"/>
            </a:pPr>
            <a:r>
              <a:rPr lang="en-GB" dirty="0">
                <a:solidFill>
                  <a:schemeClr val="bg1"/>
                </a:solidFill>
                <a:latin typeface="Arial" panose="020B0604020202020204" pitchFamily="34" charset="0"/>
                <a:cs typeface="Arial" panose="020B0604020202020204" pitchFamily="34" charset="0"/>
              </a:rPr>
              <a:t>Basildon &amp; Brentwood Social Prescribers Network </a:t>
            </a:r>
          </a:p>
        </p:txBody>
      </p:sp>
    </p:spTree>
    <p:extLst>
      <p:ext uri="{BB962C8B-B14F-4D97-AF65-F5344CB8AC3E}">
        <p14:creationId xmlns:p14="http://schemas.microsoft.com/office/powerpoint/2010/main" val="3104447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3DDA6F-75EB-B05A-E09B-56A654F2EEB3}"/>
              </a:ext>
            </a:extLst>
          </p:cNvPr>
          <p:cNvSpPr txBox="1">
            <a:spLocks noGrp="1"/>
          </p:cNvSpPr>
          <p:nvPr>
            <p:ph type="title" idx="4294967295"/>
          </p:nvPr>
        </p:nvSpPr>
        <p:spPr>
          <a:xfrm>
            <a:off x="623910" y="135424"/>
            <a:ext cx="6574332"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6A2383"/>
                </a:solidFill>
                <a:effectLst/>
                <a:uLnTx/>
                <a:uFillTx/>
                <a:latin typeface="Arial" panose="020B0604020202020204" pitchFamily="34" charset="0"/>
                <a:ea typeface="+mn-ea"/>
                <a:cs typeface="Arial" panose="020B0604020202020204" pitchFamily="34" charset="0"/>
              </a:rPr>
              <a:t>What is on Offer? </a:t>
            </a:r>
          </a:p>
        </p:txBody>
      </p:sp>
      <p:sp>
        <p:nvSpPr>
          <p:cNvPr id="7" name="TextBox 6">
            <a:extLst>
              <a:ext uri="{FF2B5EF4-FFF2-40B4-BE49-F238E27FC236}">
                <a16:creationId xmlns:a16="http://schemas.microsoft.com/office/drawing/2014/main" id="{CBA29036-63C6-8240-43B4-B71593B8F899}"/>
              </a:ext>
            </a:extLst>
          </p:cNvPr>
          <p:cNvSpPr txBox="1"/>
          <p:nvPr/>
        </p:nvSpPr>
        <p:spPr>
          <a:xfrm>
            <a:off x="861553" y="1058754"/>
            <a:ext cx="9422478" cy="6001643"/>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en-GB" sz="2400" dirty="0">
                <a:solidFill>
                  <a:srgbClr val="6A2383"/>
                </a:solidFill>
                <a:latin typeface="Arial" panose="020B0604020202020204" pitchFamily="34" charset="0"/>
                <a:cs typeface="Arial" panose="020B0604020202020204" pitchFamily="34" charset="0"/>
              </a:rPr>
              <a:t>Statutory Consultation</a:t>
            </a:r>
          </a:p>
          <a:p>
            <a:pPr marL="457200" indent="-457200">
              <a:lnSpc>
                <a:spcPct val="150000"/>
              </a:lnSpc>
              <a:buFont typeface="Wingdings" panose="05000000000000000000" pitchFamily="2" charset="2"/>
              <a:buChar char="q"/>
            </a:pPr>
            <a:r>
              <a:rPr lang="en-GB" sz="2400" dirty="0">
                <a:solidFill>
                  <a:srgbClr val="6A2383"/>
                </a:solidFill>
                <a:latin typeface="Arial" panose="020B0604020202020204" pitchFamily="34" charset="0"/>
                <a:cs typeface="Arial" panose="020B0604020202020204" pitchFamily="34" charset="0"/>
              </a:rPr>
              <a:t>Community Engagement</a:t>
            </a:r>
          </a:p>
          <a:p>
            <a:pPr marL="457200" indent="-457200">
              <a:lnSpc>
                <a:spcPct val="150000"/>
              </a:lnSpc>
              <a:buFont typeface="Wingdings" panose="05000000000000000000" pitchFamily="2" charset="2"/>
              <a:buChar char="q"/>
            </a:pPr>
            <a:r>
              <a:rPr lang="en-GB" sz="2400" dirty="0">
                <a:solidFill>
                  <a:srgbClr val="6A2383"/>
                </a:solidFill>
                <a:latin typeface="Arial" panose="020B0604020202020204" pitchFamily="34" charset="0"/>
                <a:cs typeface="Arial" panose="020B0604020202020204" pitchFamily="34" charset="0"/>
              </a:rPr>
              <a:t>Capacity building </a:t>
            </a:r>
          </a:p>
          <a:p>
            <a:pPr marL="457200" indent="-457200">
              <a:lnSpc>
                <a:spcPct val="150000"/>
              </a:lnSpc>
              <a:buFont typeface="Wingdings" panose="05000000000000000000" pitchFamily="2" charset="2"/>
              <a:buChar char="q"/>
            </a:pPr>
            <a:r>
              <a:rPr lang="en-GB" sz="2400" dirty="0">
                <a:solidFill>
                  <a:srgbClr val="6A2383"/>
                </a:solidFill>
                <a:latin typeface="Arial" panose="020B0604020202020204" pitchFamily="34" charset="0"/>
                <a:cs typeface="Arial" panose="020B0604020202020204" pitchFamily="34" charset="0"/>
              </a:rPr>
              <a:t>One-off surveys ( GDPR compliant )</a:t>
            </a:r>
          </a:p>
          <a:p>
            <a:pPr marL="457200" indent="-457200">
              <a:lnSpc>
                <a:spcPct val="150000"/>
              </a:lnSpc>
              <a:buFont typeface="Wingdings" panose="05000000000000000000" pitchFamily="2" charset="2"/>
              <a:buChar char="q"/>
            </a:pPr>
            <a:r>
              <a:rPr lang="en-GB" sz="2400" dirty="0">
                <a:solidFill>
                  <a:srgbClr val="6A2383"/>
                </a:solidFill>
                <a:latin typeface="Arial" panose="020B0604020202020204" pitchFamily="34" charset="0"/>
                <a:cs typeface="Arial" panose="020B0604020202020204" pitchFamily="34" charset="0"/>
              </a:rPr>
              <a:t>Strategic Pages</a:t>
            </a:r>
          </a:p>
          <a:p>
            <a:pPr marL="457200" indent="-457200">
              <a:lnSpc>
                <a:spcPct val="150000"/>
              </a:lnSpc>
              <a:buFont typeface="Wingdings" panose="05000000000000000000" pitchFamily="2" charset="2"/>
              <a:buChar char="q"/>
            </a:pPr>
            <a:r>
              <a:rPr lang="en-GB" sz="2400" dirty="0">
                <a:solidFill>
                  <a:srgbClr val="6A2383"/>
                </a:solidFill>
                <a:latin typeface="Arial" panose="020B0604020202020204" pitchFamily="34" charset="0"/>
                <a:cs typeface="Arial" panose="020B0604020202020204" pitchFamily="34" charset="0"/>
              </a:rPr>
              <a:t>Professionals' pages</a:t>
            </a:r>
          </a:p>
          <a:p>
            <a:pPr marL="457200" indent="-457200">
              <a:lnSpc>
                <a:spcPct val="150000"/>
              </a:lnSpc>
              <a:buFont typeface="Wingdings" panose="05000000000000000000" pitchFamily="2" charset="2"/>
              <a:buChar char="q"/>
            </a:pPr>
            <a:r>
              <a:rPr lang="en-GB" sz="2400" dirty="0">
                <a:solidFill>
                  <a:srgbClr val="6A2383"/>
                </a:solidFill>
                <a:latin typeface="Arial" panose="020B0604020202020204" pitchFamily="34" charset="0"/>
                <a:cs typeface="Arial" panose="020B0604020202020204" pitchFamily="34" charset="0"/>
              </a:rPr>
              <a:t>Newsletters</a:t>
            </a:r>
          </a:p>
          <a:p>
            <a:pPr marL="457200" indent="-457200">
              <a:lnSpc>
                <a:spcPct val="150000"/>
              </a:lnSpc>
              <a:buFont typeface="Wingdings" panose="05000000000000000000" pitchFamily="2" charset="2"/>
              <a:buChar char="q"/>
            </a:pPr>
            <a:r>
              <a:rPr lang="en-GB" sz="2400" dirty="0">
                <a:solidFill>
                  <a:srgbClr val="6A2383"/>
                </a:solidFill>
                <a:latin typeface="Arial" panose="020B0604020202020204" pitchFamily="34" charset="0"/>
                <a:cs typeface="Arial" panose="020B0604020202020204" pitchFamily="34" charset="0"/>
              </a:rPr>
              <a:t>Forums, questions, stories to build community</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 </a:t>
            </a:r>
          </a:p>
          <a:p>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112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orem ipsum dolor sit amet, consectetur adipiscing elit, tempor incididunt ut labore et dolore magna aliqua.">
            <a:extLst>
              <a:ext uri="{FF2B5EF4-FFF2-40B4-BE49-F238E27FC236}">
                <a16:creationId xmlns:a16="http://schemas.microsoft.com/office/drawing/2014/main" id="{40887784-04DB-89A8-F1A4-9F32C6F39F4E}"/>
              </a:ext>
            </a:extLst>
          </p:cNvPr>
          <p:cNvSpPr txBox="1">
            <a:spLocks noGrp="1"/>
          </p:cNvSpPr>
          <p:nvPr>
            <p:ph type="title" idx="4294967295"/>
          </p:nvPr>
        </p:nvSpPr>
        <p:spPr>
          <a:xfrm>
            <a:off x="942110" y="2885212"/>
            <a:ext cx="2558666" cy="1759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BB Active Practice Network </a:t>
            </a:r>
            <a:br>
              <a:rPr lang="en-GB" sz="1050" dirty="0"/>
            </a:br>
            <a:endPar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1" name="Lorem ipsum dolor sit amet, consectetur adipiscing elit, tempor incididunt ut labore et dolore magna aliqua.">
            <a:extLst>
              <a:ext uri="{FF2B5EF4-FFF2-40B4-BE49-F238E27FC236}">
                <a16:creationId xmlns:a16="http://schemas.microsoft.com/office/drawing/2014/main" id="{1AF6B1CE-1FAC-254C-4B7B-B2DD748B1F6D}"/>
              </a:ext>
            </a:extLst>
          </p:cNvPr>
          <p:cNvSpPr txBox="1">
            <a:spLocks/>
          </p:cNvSpPr>
          <p:nvPr/>
        </p:nvSpPr>
        <p:spPr>
          <a:xfrm>
            <a:off x="942111" y="3890241"/>
            <a:ext cx="2168189" cy="1759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bg1"/>
                </a:solidFill>
                <a:latin typeface="Arial" panose="020B0604020202020204" pitchFamily="34" charset="0"/>
                <a:cs typeface="Arial" panose="020B0604020202020204" pitchFamily="34" charset="0"/>
              </a:rPr>
              <a:t>Supporting surgeries to become and Active Practice to get patients and staff more Active.</a:t>
            </a:r>
          </a:p>
          <a:p>
            <a:pPr marL="0" indent="0">
              <a:buNone/>
            </a:pPr>
            <a:r>
              <a:rPr lang="en-GB" sz="2000" dirty="0">
                <a:solidFill>
                  <a:schemeClr val="bg1"/>
                </a:solidFill>
                <a:latin typeface="Arial" panose="020B0604020202020204" pitchFamily="34" charset="0"/>
                <a:cs typeface="Arial" panose="020B0604020202020204" pitchFamily="34" charset="0"/>
              </a:rPr>
              <a:t>Funding resources and link to become accredited.  </a:t>
            </a:r>
          </a:p>
        </p:txBody>
      </p:sp>
      <p:sp>
        <p:nvSpPr>
          <p:cNvPr id="29" name="Lorem ipsum dolor sit amet, consectetur adipiscing elit, tempor incididunt ut labore et dolore magna aliqua.">
            <a:extLst>
              <a:ext uri="{FF2B5EF4-FFF2-40B4-BE49-F238E27FC236}">
                <a16:creationId xmlns:a16="http://schemas.microsoft.com/office/drawing/2014/main" id="{FCF64B5A-D0F2-2DF4-DA2E-5687A12DDBE2}"/>
              </a:ext>
            </a:extLst>
          </p:cNvPr>
          <p:cNvSpPr txBox="1">
            <a:spLocks/>
          </p:cNvSpPr>
          <p:nvPr/>
        </p:nvSpPr>
        <p:spPr>
          <a:xfrm>
            <a:off x="3583902" y="2885212"/>
            <a:ext cx="2558666" cy="1759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bg1"/>
                </a:solidFill>
                <a:latin typeface="Arial" panose="020B0604020202020204" pitchFamily="34" charset="0"/>
                <a:cs typeface="Arial" panose="020B0604020202020204" pitchFamily="34" charset="0"/>
              </a:rPr>
              <a:t>BB Active Alliance   </a:t>
            </a:r>
          </a:p>
        </p:txBody>
      </p:sp>
      <p:sp>
        <p:nvSpPr>
          <p:cNvPr id="24" name="Lorem ipsum dolor sit amet, consectetur adipiscing elit, tempor incididunt ut labore et dolore magna aliqua.">
            <a:extLst>
              <a:ext uri="{FF2B5EF4-FFF2-40B4-BE49-F238E27FC236}">
                <a16:creationId xmlns:a16="http://schemas.microsoft.com/office/drawing/2014/main" id="{96E5B0E6-23E4-5B15-6027-803DBEF76E12}"/>
              </a:ext>
            </a:extLst>
          </p:cNvPr>
          <p:cNvSpPr txBox="1">
            <a:spLocks/>
          </p:cNvSpPr>
          <p:nvPr/>
        </p:nvSpPr>
        <p:spPr>
          <a:xfrm>
            <a:off x="3583902" y="3890241"/>
            <a:ext cx="2168189" cy="1759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bg1"/>
                </a:solidFill>
                <a:latin typeface="Arial" panose="020B0604020202020204" pitchFamily="34" charset="0"/>
                <a:cs typeface="Arial" panose="020B0604020202020204" pitchFamily="34" charset="0"/>
              </a:rPr>
              <a:t>Supporting staff to get more active across the alliance with free and accessible activities and resources to support further development.</a:t>
            </a:r>
          </a:p>
        </p:txBody>
      </p:sp>
      <p:sp>
        <p:nvSpPr>
          <p:cNvPr id="31" name="Lorem ipsum dolor sit amet, consectetur adipiscing elit, tempor incididunt ut labore et dolore magna aliqua.">
            <a:extLst>
              <a:ext uri="{FF2B5EF4-FFF2-40B4-BE49-F238E27FC236}">
                <a16:creationId xmlns:a16="http://schemas.microsoft.com/office/drawing/2014/main" id="{41387382-4CA0-C7E0-4193-6EF0B3BB9116}"/>
              </a:ext>
            </a:extLst>
          </p:cNvPr>
          <p:cNvSpPr txBox="1">
            <a:spLocks/>
          </p:cNvSpPr>
          <p:nvPr/>
        </p:nvSpPr>
        <p:spPr>
          <a:xfrm>
            <a:off x="6373959" y="2885212"/>
            <a:ext cx="2558666" cy="1759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bg1"/>
                </a:solidFill>
                <a:latin typeface="Arial" panose="020B0604020202020204" pitchFamily="34" charset="0"/>
                <a:cs typeface="Arial" panose="020B0604020202020204" pitchFamily="34" charset="0"/>
              </a:rPr>
              <a:t>Active Alliance fund and resources</a:t>
            </a:r>
          </a:p>
        </p:txBody>
      </p:sp>
      <p:sp>
        <p:nvSpPr>
          <p:cNvPr id="30" name="Lorem ipsum dolor sit amet, consectetur adipiscing elit, tempor incididunt ut labore et dolore magna aliqua.">
            <a:extLst>
              <a:ext uri="{FF2B5EF4-FFF2-40B4-BE49-F238E27FC236}">
                <a16:creationId xmlns:a16="http://schemas.microsoft.com/office/drawing/2014/main" id="{64CD212E-6CAA-294E-A138-A608793661D4}"/>
              </a:ext>
            </a:extLst>
          </p:cNvPr>
          <p:cNvSpPr txBox="1">
            <a:spLocks/>
          </p:cNvSpPr>
          <p:nvPr/>
        </p:nvSpPr>
        <p:spPr>
          <a:xfrm>
            <a:off x="6373959" y="3890241"/>
            <a:ext cx="2168189" cy="1759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1"/>
                </a:solidFill>
                <a:latin typeface="Arial" panose="020B0604020202020204" pitchFamily="34" charset="0"/>
                <a:cs typeface="Arial" panose="020B0604020202020204" pitchFamily="34" charset="0"/>
              </a:rPr>
              <a:t>Funding that is available for health leads, community groups, charities, faith groups, and Alliance partners to deliver projects to increase Activity.</a:t>
            </a:r>
            <a:r>
              <a:rPr lang="en-GB" sz="2000" dirty="0">
                <a:solidFill>
                  <a:schemeClr val="bg1"/>
                </a:solidFill>
                <a:latin typeface="Arial" panose="020B0604020202020204" pitchFamily="34" charset="0"/>
                <a:cs typeface="Arial" panose="020B0604020202020204" pitchFamily="34" charset="0"/>
              </a:rPr>
              <a:t> </a:t>
            </a:r>
          </a:p>
        </p:txBody>
      </p:sp>
      <p:sp>
        <p:nvSpPr>
          <p:cNvPr id="33" name="Lorem ipsum dolor sit amet, consectetur adipiscing elit, tempor incididunt ut labore et dolore magna aliqua.">
            <a:extLst>
              <a:ext uri="{FF2B5EF4-FFF2-40B4-BE49-F238E27FC236}">
                <a16:creationId xmlns:a16="http://schemas.microsoft.com/office/drawing/2014/main" id="{BEDA9739-C7AF-0689-4593-67722B341C0F}"/>
              </a:ext>
            </a:extLst>
          </p:cNvPr>
          <p:cNvSpPr txBox="1">
            <a:spLocks/>
          </p:cNvSpPr>
          <p:nvPr/>
        </p:nvSpPr>
        <p:spPr>
          <a:xfrm>
            <a:off x="9138276" y="2873666"/>
            <a:ext cx="3053724" cy="1759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solidFill>
                <a:latin typeface="Arial" panose="020B0604020202020204" pitchFamily="34" charset="0"/>
                <a:cs typeface="Arial" panose="020B0604020202020204" pitchFamily="34" charset="0"/>
              </a:rPr>
              <a:t>Talk to us BB</a:t>
            </a:r>
          </a:p>
        </p:txBody>
      </p:sp>
      <p:sp>
        <p:nvSpPr>
          <p:cNvPr id="32" name="Lorem ipsum dolor sit amet, consectetur adipiscing elit, tempor incididunt ut labore et dolore magna aliqua.">
            <a:extLst>
              <a:ext uri="{FF2B5EF4-FFF2-40B4-BE49-F238E27FC236}">
                <a16:creationId xmlns:a16="http://schemas.microsoft.com/office/drawing/2014/main" id="{87E68C0C-3ED3-6D7E-FE4B-DD24399E5BB5}"/>
              </a:ext>
            </a:extLst>
          </p:cNvPr>
          <p:cNvSpPr txBox="1">
            <a:spLocks/>
          </p:cNvSpPr>
          <p:nvPr/>
        </p:nvSpPr>
        <p:spPr>
          <a:xfrm>
            <a:off x="9138276" y="3879563"/>
            <a:ext cx="2111613" cy="1759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1"/>
                </a:solidFill>
                <a:latin typeface="Arial" panose="020B0604020202020204" pitchFamily="34" charset="0"/>
                <a:cs typeface="Arial" panose="020B0604020202020204" pitchFamily="34" charset="0"/>
              </a:rPr>
              <a:t>Feedback </a:t>
            </a:r>
            <a:r>
              <a:rPr lang="en-GB" sz="1800" b="0" i="0" dirty="0">
                <a:solidFill>
                  <a:schemeClr val="bg1"/>
                </a:solidFill>
                <a:effectLst/>
                <a:latin typeface="Arial" panose="020B0604020202020204" pitchFamily="34" charset="0"/>
              </a:rPr>
              <a:t>experiences of health and care across Basildon and Brentwood.</a:t>
            </a:r>
            <a:endParaRPr lang="en-GB" sz="1800" dirty="0">
              <a:solidFill>
                <a:schemeClr val="bg1"/>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42527214-F149-D40A-A9AC-A31F81417268}"/>
              </a:ext>
              <a:ext uri="{C183D7F6-B498-43B3-948B-1728B52AA6E4}">
                <adec:decorative xmlns:adec="http://schemas.microsoft.com/office/drawing/2017/decorative" val="1"/>
              </a:ext>
            </a:extLst>
          </p:cNvPr>
          <p:cNvCxnSpPr>
            <a:cxnSpLocks/>
          </p:cNvCxnSpPr>
          <p:nvPr/>
        </p:nvCxnSpPr>
        <p:spPr>
          <a:xfrm flipH="1">
            <a:off x="942110" y="3620654"/>
            <a:ext cx="10224654" cy="0"/>
          </a:xfrm>
          <a:prstGeom prst="line">
            <a:avLst/>
          </a:prstGeom>
          <a:ln w="19050">
            <a:solidFill>
              <a:srgbClr val="FDC518"/>
            </a:solidFill>
            <a:prstDash val="dash"/>
          </a:ln>
        </p:spPr>
        <p:style>
          <a:lnRef idx="1">
            <a:schemeClr val="accent1"/>
          </a:lnRef>
          <a:fillRef idx="0">
            <a:schemeClr val="accent1"/>
          </a:fillRef>
          <a:effectRef idx="0">
            <a:schemeClr val="accent1"/>
          </a:effectRef>
          <a:fontRef idx="minor">
            <a:schemeClr val="tx1"/>
          </a:fontRef>
        </p:style>
      </p:cxnSp>
      <p:sp>
        <p:nvSpPr>
          <p:cNvPr id="11" name="Oval 10" descr="New mother holding a baby with a midwife">
            <a:extLst>
              <a:ext uri="{FF2B5EF4-FFF2-40B4-BE49-F238E27FC236}">
                <a16:creationId xmlns:a16="http://schemas.microsoft.com/office/drawing/2014/main" id="{5123AED2-8636-DC6F-F071-35A336646C6B}"/>
              </a:ext>
            </a:extLst>
          </p:cNvPr>
          <p:cNvSpPr/>
          <p:nvPr/>
        </p:nvSpPr>
        <p:spPr>
          <a:xfrm>
            <a:off x="942110" y="2088573"/>
            <a:ext cx="677717" cy="677717"/>
          </a:xfrm>
          <a:prstGeom prst="ellipse">
            <a:avLst/>
          </a:prstGeom>
          <a:solidFill>
            <a:srgbClr val="FDC51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13" name="Oval 12" descr="New mother holding a baby with a midwife">
            <a:extLst>
              <a:ext uri="{FF2B5EF4-FFF2-40B4-BE49-F238E27FC236}">
                <a16:creationId xmlns:a16="http://schemas.microsoft.com/office/drawing/2014/main" id="{78DCA205-96F4-ADFA-0F2B-6EF7EB8D0E17}"/>
              </a:ext>
            </a:extLst>
          </p:cNvPr>
          <p:cNvSpPr/>
          <p:nvPr/>
        </p:nvSpPr>
        <p:spPr>
          <a:xfrm>
            <a:off x="3637975" y="2070677"/>
            <a:ext cx="677717" cy="677717"/>
          </a:xfrm>
          <a:prstGeom prst="ellipse">
            <a:avLst/>
          </a:prstGeom>
          <a:solidFill>
            <a:srgbClr val="FDC51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14" name="Oval 13" descr="New mother holding a baby with a midwife">
            <a:extLst>
              <a:ext uri="{FF2B5EF4-FFF2-40B4-BE49-F238E27FC236}">
                <a16:creationId xmlns:a16="http://schemas.microsoft.com/office/drawing/2014/main" id="{A77AEE49-8E93-D091-E0A9-63CB6DB4C74B}"/>
              </a:ext>
            </a:extLst>
          </p:cNvPr>
          <p:cNvSpPr/>
          <p:nvPr/>
        </p:nvSpPr>
        <p:spPr>
          <a:xfrm>
            <a:off x="6414079" y="2112819"/>
            <a:ext cx="677717" cy="677717"/>
          </a:xfrm>
          <a:prstGeom prst="ellipse">
            <a:avLst/>
          </a:prstGeom>
          <a:solidFill>
            <a:srgbClr val="FDC51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15" name="Oval 14" descr="New mother holding a baby with a midwife">
            <a:extLst>
              <a:ext uri="{FF2B5EF4-FFF2-40B4-BE49-F238E27FC236}">
                <a16:creationId xmlns:a16="http://schemas.microsoft.com/office/drawing/2014/main" id="{9E224109-B5E1-6EFE-3EDA-E9C6211F63F0}"/>
              </a:ext>
            </a:extLst>
          </p:cNvPr>
          <p:cNvSpPr/>
          <p:nvPr/>
        </p:nvSpPr>
        <p:spPr>
          <a:xfrm>
            <a:off x="9164206" y="2112819"/>
            <a:ext cx="677717" cy="677717"/>
          </a:xfrm>
          <a:prstGeom prst="ellipse">
            <a:avLst/>
          </a:prstGeom>
          <a:solidFill>
            <a:srgbClr val="FDC51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pic>
        <p:nvPicPr>
          <p:cNvPr id="4" name="Picture 3" descr="A person in a suit&#10;&#10;Description automatically generated">
            <a:extLst>
              <a:ext uri="{FF2B5EF4-FFF2-40B4-BE49-F238E27FC236}">
                <a16:creationId xmlns:a16="http://schemas.microsoft.com/office/drawing/2014/main" id="{80BC8D87-435A-CFC3-CFE0-A53059F88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666" y="-179387"/>
            <a:ext cx="9107416" cy="2267960"/>
          </a:xfrm>
          <a:prstGeom prst="rect">
            <a:avLst/>
          </a:prstGeom>
        </p:spPr>
      </p:pic>
    </p:spTree>
    <p:extLst>
      <p:ext uri="{BB962C8B-B14F-4D97-AF65-F5344CB8AC3E}">
        <p14:creationId xmlns:p14="http://schemas.microsoft.com/office/powerpoint/2010/main" val="1886308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E59436-D95D-F13A-8538-C5E429B17190}"/>
              </a:ext>
            </a:extLst>
          </p:cNvPr>
          <p:cNvSpPr txBox="1"/>
          <p:nvPr/>
        </p:nvSpPr>
        <p:spPr>
          <a:xfrm>
            <a:off x="1936677" y="1859339"/>
            <a:ext cx="7792949" cy="3477875"/>
          </a:xfrm>
          <a:prstGeom prst="rect">
            <a:avLst/>
          </a:prstGeom>
          <a:noFill/>
        </p:spPr>
        <p:txBody>
          <a:bodyPr wrap="square">
            <a:spAutoFit/>
          </a:bodyPr>
          <a:lstStyle/>
          <a:p>
            <a:pPr marL="342900" indent="-342900">
              <a:buFont typeface="Wingdings" panose="05000000000000000000" pitchFamily="2" charset="2"/>
              <a:buChar char="q"/>
            </a:pPr>
            <a:r>
              <a:rPr lang="en-GB" sz="20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Basildon and Brentwood Active Practice Network | MSE Virtual Views (ics.nhs.uk)</a:t>
            </a:r>
            <a:endParaRPr lang="en-GB" sz="20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GB" sz="20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GB" sz="20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Basildon and Brentwood Active Alliance | MSE Virtual Views (ics.nhs.uk)</a:t>
            </a:r>
            <a:endParaRPr lang="en-GB" sz="20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GB" sz="20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GB" sz="20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Active Alliance fund and resources | MSE Virtual Views (ics.nhs.uk)</a:t>
            </a:r>
            <a:endParaRPr lang="en-GB" sz="20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GB" sz="20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GB" sz="20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Talk to us Basildon and Brentwood | MSE Virtual Views (ics.nhs.uk)</a:t>
            </a:r>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530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AA9E3E-EC81-1225-B175-87A2556DCFD1}"/>
              </a:ext>
            </a:extLst>
          </p:cNvPr>
          <p:cNvSpPr txBox="1">
            <a:spLocks noGrp="1"/>
          </p:cNvSpPr>
          <p:nvPr>
            <p:ph type="title" idx="4294967295"/>
          </p:nvPr>
        </p:nvSpPr>
        <p:spPr>
          <a:xfrm>
            <a:off x="361507" y="2232837"/>
            <a:ext cx="4901609" cy="26776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6A2383"/>
                </a:solidFill>
                <a:effectLst/>
                <a:uLnTx/>
                <a:uFillTx/>
                <a:latin typeface="Arial" panose="020B0604020202020204" pitchFamily="34" charset="0"/>
                <a:ea typeface="+mn-ea"/>
                <a:cs typeface="Arial" panose="020B0604020202020204" pitchFamily="34" charset="0"/>
              </a:rPr>
              <a:t>Launch on 28</a:t>
            </a:r>
            <a:r>
              <a:rPr kumimoji="0" lang="en-GB" sz="4000" b="0" i="0" u="none" strike="noStrike" kern="1200" cap="none" spc="0" normalizeH="0" baseline="30000" noProof="0" dirty="0">
                <a:ln>
                  <a:noFill/>
                </a:ln>
                <a:solidFill>
                  <a:srgbClr val="6A2383"/>
                </a:solidFill>
                <a:effectLst/>
                <a:uLnTx/>
                <a:uFillTx/>
                <a:latin typeface="Arial" panose="020B0604020202020204" pitchFamily="34" charset="0"/>
                <a:ea typeface="+mn-ea"/>
                <a:cs typeface="Arial" panose="020B0604020202020204" pitchFamily="34" charset="0"/>
              </a:rPr>
              <a:t>th</a:t>
            </a:r>
            <a:r>
              <a:rPr kumimoji="0" lang="en-GB" sz="4000" b="0" i="0" u="none" strike="noStrike" kern="1200" cap="none" spc="0" normalizeH="0" baseline="0" noProof="0" dirty="0">
                <a:ln>
                  <a:noFill/>
                </a:ln>
                <a:solidFill>
                  <a:srgbClr val="6A2383"/>
                </a:solidFill>
                <a:effectLst/>
                <a:uLnTx/>
                <a:uFillTx/>
                <a:latin typeface="Arial" panose="020B0604020202020204" pitchFamily="34" charset="0"/>
                <a:ea typeface="+mn-ea"/>
                <a:cs typeface="Arial" panose="020B0604020202020204" pitchFamily="34" charset="0"/>
              </a:rPr>
              <a:t> September </a:t>
            </a:r>
            <a:br>
              <a:rPr kumimoji="0" lang="en-GB" sz="4000" b="0" i="0" u="none" strike="noStrike" kern="1200" cap="none" spc="0" normalizeH="0" baseline="0" noProof="0" dirty="0">
                <a:ln>
                  <a:noFill/>
                </a:ln>
                <a:solidFill>
                  <a:srgbClr val="6A2383"/>
                </a:solidFill>
                <a:effectLst/>
                <a:uLnTx/>
                <a:uFillTx/>
                <a:latin typeface="Arial" panose="020B0604020202020204" pitchFamily="34" charset="0"/>
                <a:ea typeface="+mn-ea"/>
                <a:cs typeface="Arial" panose="020B0604020202020204" pitchFamily="34" charset="0"/>
              </a:rPr>
            </a:br>
            <a:r>
              <a:rPr kumimoji="0" lang="en-GB" sz="4000" b="0" i="0" u="none" strike="noStrike" kern="1200" cap="none" spc="0" normalizeH="0" baseline="0" noProof="0" dirty="0">
                <a:ln>
                  <a:noFill/>
                </a:ln>
                <a:solidFill>
                  <a:srgbClr val="6A2383"/>
                </a:solidFill>
                <a:effectLst/>
                <a:uLnTx/>
                <a:uFillTx/>
                <a:latin typeface="Arial" panose="020B0604020202020204" pitchFamily="34" charset="0"/>
                <a:ea typeface="+mn-ea"/>
                <a:cs typeface="Arial" panose="020B0604020202020204" pitchFamily="34" charset="0"/>
              </a:rPr>
              <a:t>until January 28</a:t>
            </a:r>
            <a:r>
              <a:rPr kumimoji="0" lang="en-GB" sz="4000" b="0" i="0" u="none" strike="noStrike" kern="1200" cap="none" spc="0" normalizeH="0" baseline="30000" noProof="0" dirty="0">
                <a:ln>
                  <a:noFill/>
                </a:ln>
                <a:solidFill>
                  <a:srgbClr val="6A2383"/>
                </a:solidFill>
                <a:effectLst/>
                <a:uLnTx/>
                <a:uFillTx/>
                <a:latin typeface="Arial" panose="020B0604020202020204" pitchFamily="34" charset="0"/>
                <a:ea typeface="+mn-ea"/>
                <a:cs typeface="Arial" panose="020B0604020202020204" pitchFamily="34" charset="0"/>
              </a:rPr>
              <a:t>th</a:t>
            </a:r>
            <a:br>
              <a:rPr kumimoji="0" lang="en-GB" sz="4800" b="0" i="0" u="none" strike="noStrike" kern="1200" cap="none" spc="0" normalizeH="0" baseline="30000" noProof="0" dirty="0">
                <a:ln>
                  <a:noFill/>
                </a:ln>
                <a:solidFill>
                  <a:srgbClr val="6A2383"/>
                </a:solidFill>
                <a:effectLst/>
                <a:uLnTx/>
                <a:uFillTx/>
                <a:latin typeface="Arial" panose="020B0604020202020204" pitchFamily="34" charset="0"/>
                <a:ea typeface="+mn-ea"/>
                <a:cs typeface="Arial" panose="020B0604020202020204" pitchFamily="34" charset="0"/>
              </a:rPr>
            </a:br>
            <a:endParaRPr kumimoji="0" lang="en-GB" sz="4800" b="0" i="0" u="none" strike="noStrike" kern="1200" cap="none" spc="0" normalizeH="0" baseline="0" noProof="0" dirty="0">
              <a:ln>
                <a:noFill/>
              </a:ln>
              <a:solidFill>
                <a:srgbClr val="6A2383"/>
              </a:solidFill>
              <a:effectLst/>
              <a:uLnTx/>
              <a:uFillTx/>
              <a:latin typeface="Arial" panose="020B0604020202020204" pitchFamily="34" charset="0"/>
              <a:ea typeface="+mn-ea"/>
              <a:cs typeface="Arial" panose="020B0604020202020204" pitchFamily="34"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532EC289-2AAA-4B5A-27E7-A71FE8721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354" y="614030"/>
            <a:ext cx="2386593" cy="4447067"/>
          </a:xfrm>
          <a:prstGeom prst="rect">
            <a:avLst/>
          </a:prstGeom>
        </p:spPr>
      </p:pic>
    </p:spTree>
    <p:extLst>
      <p:ext uri="{BB962C8B-B14F-4D97-AF65-F5344CB8AC3E}">
        <p14:creationId xmlns:p14="http://schemas.microsoft.com/office/powerpoint/2010/main" val="364165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AA9E3E-EC81-1225-B175-87A2556DCFD1}"/>
              </a:ext>
            </a:extLst>
          </p:cNvPr>
          <p:cNvSpPr txBox="1">
            <a:spLocks noGrp="1"/>
          </p:cNvSpPr>
          <p:nvPr>
            <p:ph type="title" idx="4294967295"/>
          </p:nvPr>
        </p:nvSpPr>
        <p:spPr>
          <a:xfrm>
            <a:off x="882502" y="2415596"/>
            <a:ext cx="3880884" cy="47567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4800" b="0" i="0" u="none" strike="noStrike" kern="1200" cap="none" spc="0" normalizeH="0" baseline="30000" noProof="0" dirty="0">
                <a:ln>
                  <a:noFill/>
                </a:ln>
                <a:solidFill>
                  <a:srgbClr val="6A2383"/>
                </a:solidFill>
                <a:effectLst/>
                <a:uLnTx/>
                <a:uFillTx/>
                <a:latin typeface="Arial" panose="020B0604020202020204" pitchFamily="34" charset="0"/>
                <a:ea typeface="+mn-ea"/>
                <a:cs typeface="Arial" panose="020B0604020202020204" pitchFamily="34" charset="0"/>
              </a:rPr>
              <a:t>From the 28th of January to the 5th of June </a:t>
            </a:r>
            <a:br>
              <a:rPr kumimoji="0" lang="en-GB" sz="4800" b="0" i="0" u="none" strike="noStrike" kern="1200" cap="none" spc="0" normalizeH="0" baseline="30000" noProof="0" dirty="0">
                <a:ln>
                  <a:noFill/>
                </a:ln>
                <a:solidFill>
                  <a:srgbClr val="6A2383"/>
                </a:solidFill>
                <a:effectLst/>
                <a:uLnTx/>
                <a:uFillTx/>
                <a:latin typeface="Arial" panose="020B0604020202020204" pitchFamily="34" charset="0"/>
                <a:ea typeface="+mn-ea"/>
                <a:cs typeface="Arial" panose="020B0604020202020204" pitchFamily="34" charset="0"/>
              </a:rPr>
            </a:br>
            <a:br>
              <a:rPr kumimoji="0" lang="en-GB" sz="4800" b="0" i="0" u="none" strike="noStrike" kern="1200" cap="none" spc="0" normalizeH="0" baseline="30000" noProof="0" dirty="0">
                <a:ln>
                  <a:noFill/>
                </a:ln>
                <a:solidFill>
                  <a:srgbClr val="6A2383"/>
                </a:solidFill>
                <a:effectLst/>
                <a:uLnTx/>
                <a:uFillTx/>
                <a:latin typeface="Arial" panose="020B0604020202020204" pitchFamily="34" charset="0"/>
                <a:ea typeface="+mn-ea"/>
                <a:cs typeface="Arial" panose="020B0604020202020204" pitchFamily="34" charset="0"/>
              </a:rPr>
            </a:br>
            <a:br>
              <a:rPr kumimoji="0" lang="en-GB" sz="4800" b="0" i="0" u="none" strike="noStrike" kern="1200" cap="none" spc="0" normalizeH="0" baseline="30000" noProof="0" dirty="0">
                <a:ln>
                  <a:noFill/>
                </a:ln>
                <a:solidFill>
                  <a:srgbClr val="6A2383"/>
                </a:solidFill>
                <a:effectLst/>
                <a:uLnTx/>
                <a:uFillTx/>
                <a:latin typeface="Arial" panose="020B0604020202020204" pitchFamily="34" charset="0"/>
                <a:ea typeface="+mn-ea"/>
                <a:cs typeface="Arial" panose="020B0604020202020204" pitchFamily="34" charset="0"/>
              </a:rPr>
            </a:br>
            <a:endParaRPr kumimoji="0" lang="en-GB" sz="4800" b="0" i="0" u="none" strike="noStrike" kern="1200" cap="none" spc="0" normalizeH="0" baseline="0" noProof="0" dirty="0">
              <a:ln>
                <a:noFill/>
              </a:ln>
              <a:solidFill>
                <a:srgbClr val="6A2383"/>
              </a:solidFill>
              <a:effectLst/>
              <a:uLnTx/>
              <a:uFillTx/>
              <a:latin typeface="Arial" panose="020B0604020202020204" pitchFamily="34" charset="0"/>
              <a:ea typeface="+mn-ea"/>
              <a:cs typeface="Arial" panose="020B0604020202020204" pitchFamily="34" charset="0"/>
            </a:endParaRPr>
          </a:p>
        </p:txBody>
      </p:sp>
      <p:pic>
        <p:nvPicPr>
          <p:cNvPr id="5" name="Picture 4" descr="A black background with a black square">
            <a:extLst>
              <a:ext uri="{FF2B5EF4-FFF2-40B4-BE49-F238E27FC236}">
                <a16:creationId xmlns:a16="http://schemas.microsoft.com/office/drawing/2014/main" id="{AF658FAD-E085-3A95-824F-B41008A84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959" y="903768"/>
            <a:ext cx="2392325" cy="4310182"/>
          </a:xfrm>
          <a:prstGeom prst="rect">
            <a:avLst/>
          </a:prstGeom>
        </p:spPr>
      </p:pic>
    </p:spTree>
    <p:extLst>
      <p:ext uri="{BB962C8B-B14F-4D97-AF65-F5344CB8AC3E}">
        <p14:creationId xmlns:p14="http://schemas.microsoft.com/office/powerpoint/2010/main" val="9064354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tile tx="0" ty="0" sx="100000" sy="100000" flip="none" algn="tl"/>
        </a:bli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SE ICS PowerPoint template" id="{B928E7F5-A5E2-42DD-8052-BFEB43BCB598}" vid="{40DC33F8-489B-43C8-A1F2-7A5F626D4F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3078ABA-E88D-EB47-828C-687895CC52CF}">
  <we:reference id="ec54a0d4-1494-4e42-b65a-78000cc718aa" version="1.0.0.0" store="EXCatalog" storeType="EXCatalog"/>
  <we:alternateReferences>
    <we:reference id="WA200003509" version="1.0.0.0" store="en-GB"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viewDate xmlns="c71ef966-e090-48e0-9a89-22e11d04a187">2023-06-30T23:00:00+00:00</ReviewDate>
    <ContentSubject xmlns="4d145bb4-efec-4d26-8e40-f8eca690d7ed">Communications</ContentSubject>
    <j659ab95ee1a407ab85a42f6d0462bcf xmlns="4d145bb4-efec-4d26-8e40-f8eca690d7ed">
      <Terms xmlns="http://schemas.microsoft.com/office/infopath/2007/PartnerControls">
        <TermInfo xmlns="http://schemas.microsoft.com/office/infopath/2007/PartnerControls">
          <TermName xmlns="http://schemas.microsoft.com/office/infopath/2007/PartnerControls">MSE</TermName>
          <TermId xmlns="http://schemas.microsoft.com/office/infopath/2007/PartnerControls">e2a38f45-20b0-427a-808a-97dee85b2f9f</TermId>
        </TermInfo>
      </Terms>
    </j659ab95ee1a407ab85a42f6d0462bcf>
    <TaxCatchAll xmlns="4d145bb4-efec-4d26-8e40-f8eca690d7ed">
      <Value>6</Value>
    </TaxCatchAll>
    <lcf76f155ced4ddcb4097134ff3c332f xmlns="c71ef966-e090-48e0-9a89-22e11d04a187">
      <Terms xmlns="http://schemas.microsoft.com/office/infopath/2007/PartnerControls"/>
    </lcf76f155ced4ddcb4097134ff3c332f>
    <ContentCategory xmlns="4d145bb4-efec-4d26-8e40-f8eca690d7ed">Branding</ContentCategory>
    <Owner xmlns="c71ef966-e090-48e0-9a89-22e11d04a187">
      <UserInfo>
        <DisplayName>NELLIST, Joe (NHS MID ESSEX CCG)</DisplayName>
        <AccountId>27</AccountId>
        <AccountType/>
      </UserInfo>
    </Owner>
    <IssuedDate xmlns="c71ef966-e090-48e0-9a89-22e11d04a187">2022-06-30T23:00:00+00:00</Issued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45B0834B08404786154A5C9048EF47" ma:contentTypeVersion="22" ma:contentTypeDescription="Create a new document." ma:contentTypeScope="" ma:versionID="60a5372b057d0301bdc0da814e46f052">
  <xsd:schema xmlns:xsd="http://www.w3.org/2001/XMLSchema" xmlns:xs="http://www.w3.org/2001/XMLSchema" xmlns:p="http://schemas.microsoft.com/office/2006/metadata/properties" xmlns:ns2="c71ef966-e090-48e0-9a89-22e11d04a187" xmlns:ns3="4d145bb4-efec-4d26-8e40-f8eca690d7ed" targetNamespace="http://schemas.microsoft.com/office/2006/metadata/properties" ma:root="true" ma:fieldsID="8dffb3df3287e592457ce8cb3db0798a" ns2:_="" ns3:_="">
    <xsd:import namespace="c71ef966-e090-48e0-9a89-22e11d04a187"/>
    <xsd:import namespace="4d145bb4-efec-4d26-8e40-f8eca690d7ed"/>
    <xsd:element name="properties">
      <xsd:complexType>
        <xsd:sequence>
          <xsd:element name="documentManagement">
            <xsd:complexType>
              <xsd:all>
                <xsd:element ref="ns2:Owner"/>
                <xsd:element ref="ns3:ContentCategory"/>
                <xsd:element ref="ns3:ContentSubject"/>
                <xsd:element ref="ns3:j659ab95ee1a407ab85a42f6d0462bcf" minOccurs="0"/>
                <xsd:element ref="ns3:TaxCatchAll" minOccurs="0"/>
                <xsd:element ref="ns2:IssuedDate"/>
                <xsd:element ref="ns2:ReviewDate"/>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1ef966-e090-48e0-9a89-22e11d04a187"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IssuedDate" ma:index="14" ma:displayName="Issued Date" ma:default="[today]" ma:format="DateOnly" ma:internalName="IssuedDate">
      <xsd:simpleType>
        <xsd:restriction base="dms:DateTime"/>
      </xsd:simpleType>
    </xsd:element>
    <xsd:element name="ReviewDate" ma:index="15" ma:displayName="Review Date" ma:format="DateOnly" ma:internalName="ReviewDate">
      <xsd:simpleType>
        <xsd:restriction base="dms:DateTime"/>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145bb4-efec-4d26-8e40-f8eca690d7ed" elementFormDefault="qualified">
    <xsd:import namespace="http://schemas.microsoft.com/office/2006/documentManagement/types"/>
    <xsd:import namespace="http://schemas.microsoft.com/office/infopath/2007/PartnerControls"/>
    <xsd:element name="ContentCategory" ma:index="9" ma:displayName="Content Category" ma:format="Dropdown" ma:internalName="ContentCategory">
      <xsd:simpleType>
        <xsd:restriction base="dms:Choice">
          <xsd:enumeration value="Branding"/>
          <xsd:enumeration value="Brochure"/>
          <xsd:enumeration value="Case Study"/>
          <xsd:enumeration value="Certificate"/>
          <xsd:enumeration value="Forms and Documents"/>
          <xsd:enumeration value="General Information"/>
          <xsd:enumeration value="Guidance"/>
          <xsd:enumeration value="Infographic"/>
          <xsd:enumeration value="Job Description"/>
          <xsd:enumeration value="Leaflet"/>
          <xsd:enumeration value="Newsletter"/>
          <xsd:enumeration value="Policies and Procedures"/>
          <xsd:enumeration value="Poster"/>
          <xsd:enumeration value="Report"/>
          <xsd:enumeration value="Template"/>
          <xsd:enumeration value="Training"/>
          <xsd:enumeration value="User Guide"/>
        </xsd:restriction>
      </xsd:simpleType>
    </xsd:element>
    <xsd:element name="ContentSubject" ma:index="10" ma:displayName="Content Subject" ma:format="Dropdown" ma:internalName="ContentSubject">
      <xsd:simpleType>
        <xsd:restriction base="dms:Choice">
          <xsd:enumeration value="Clinical"/>
          <xsd:enumeration value="Communications"/>
          <xsd:enumeration value="Corporate"/>
          <xsd:enumeration value="Corporate Assurance"/>
          <xsd:enumeration value="Data Management"/>
          <xsd:enumeration value="Equality &amp; Diversity"/>
          <xsd:enumeration value="Estates &amp; Facilities"/>
          <xsd:enumeration value="Finance"/>
          <xsd:enumeration value="Health &amp; Safety"/>
          <xsd:enumeration value="Health &amp; Wellbeing"/>
          <xsd:enumeration value="Human Resources"/>
          <xsd:enumeration value="ICS Transition"/>
          <xsd:enumeration value="Information Governance"/>
          <xsd:enumeration value="Information Technology"/>
          <xsd:enumeration value="Insight &amp; Evaluation"/>
          <xsd:enumeration value="Learning &amp; Development"/>
          <xsd:enumeration value="Marketing"/>
          <xsd:enumeration value="Occupational Health"/>
          <xsd:enumeration value="Organisational Change"/>
          <xsd:enumeration value="Pay Progression &amp; Appraisals"/>
          <xsd:enumeration value="Partnership Updates"/>
          <xsd:enumeration value="Procurement"/>
          <xsd:enumeration value="Safeguarding"/>
          <xsd:enumeration value="Staff Briefings"/>
        </xsd:restriction>
      </xsd:simpleType>
    </xsd:element>
    <xsd:element name="j659ab95ee1a407ab85a42f6d0462bcf" ma:index="12" nillable="true" ma:taxonomy="true" ma:internalName="j659ab95ee1a407ab85a42f6d0462bcf" ma:taxonomyFieldName="IntranetKeywords" ma:displayName="Intranet Keywords" ma:readOnly="false" ma:default="" ma:fieldId="{3659ab95-ee1a-407a-b85a-42f6d0462bcf}" ma:taxonomyMulti="true" ma:sspId="2c8d5fda-b97d-42c6-97e2-f76465e161c0" ma:termSetId="53e71d3e-c14a-4e03-b039-41e067dd6a20" ma:anchorId="00000000-0000-0000-0000-000000000000" ma:open="true" ma:isKeyword="false">
      <xsd:complexType>
        <xsd:sequence>
          <xsd:element ref="pc:Terms" minOccurs="0" maxOccurs="1"/>
        </xsd:sequence>
      </xsd:complexType>
    </xsd:element>
    <xsd:element name="TaxCatchAll" ma:index="13" nillable="true" ma:displayName="Taxonomy Catch All Column" ma:hidden="true" ma:list="{c4d915fd-65f5-49b7-91b5-8f9a80beadc6}" ma:internalName="TaxCatchAll" ma:showField="CatchAllData" ma:web="4d145bb4-efec-4d26-8e40-f8eca690d7ed">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2B0C40-B44F-4FAF-9C4B-FADE075E6DF5}">
  <ds:schemaRefs>
    <ds:schemaRef ds:uri="http://schemas.microsoft.com/office/2006/metadata/properties"/>
    <ds:schemaRef ds:uri="http://schemas.microsoft.com/office/infopath/2007/PartnerControls"/>
    <ds:schemaRef ds:uri="c71ef966-e090-48e0-9a89-22e11d04a187"/>
    <ds:schemaRef ds:uri="4d145bb4-efec-4d26-8e40-f8eca690d7ed"/>
  </ds:schemaRefs>
</ds:datastoreItem>
</file>

<file path=customXml/itemProps2.xml><?xml version="1.0" encoding="utf-8"?>
<ds:datastoreItem xmlns:ds="http://schemas.openxmlformats.org/officeDocument/2006/customXml" ds:itemID="{63F96B98-2F1E-42CF-9883-65F2DD588409}">
  <ds:schemaRefs>
    <ds:schemaRef ds:uri="http://schemas.microsoft.com/sharepoint/v3/contenttype/forms"/>
  </ds:schemaRefs>
</ds:datastoreItem>
</file>

<file path=customXml/itemProps3.xml><?xml version="1.0" encoding="utf-8"?>
<ds:datastoreItem xmlns:ds="http://schemas.openxmlformats.org/officeDocument/2006/customXml" ds:itemID="{D7C8852B-85D5-4908-834B-A669F8CBB1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1ef966-e090-48e0-9a89-22e11d04a187"/>
    <ds:schemaRef ds:uri="4d145bb4-efec-4d26-8e40-f8eca690d7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MSE ICS PowerPoint template</Template>
  <TotalTime>1438</TotalTime>
  <Words>1274</Words>
  <Application>Microsoft Office PowerPoint</Application>
  <PresentationFormat>Widescreen</PresentationFormat>
  <Paragraphs>168</Paragraphs>
  <Slides>16</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Calibri</vt:lpstr>
      <vt:lpstr>Calibri Light</vt:lpstr>
      <vt:lpstr>Open Sans</vt:lpstr>
      <vt:lpstr>Söhne</vt:lpstr>
      <vt:lpstr>var(--chakra-fonts-body)</vt:lpstr>
      <vt:lpstr>Wingdings</vt:lpstr>
      <vt:lpstr>Office Theme</vt:lpstr>
      <vt:lpstr>Acrobat Document</vt:lpstr>
      <vt:lpstr>Basildon and Brentwood Alliance</vt:lpstr>
      <vt:lpstr>PowerPoint Presentation</vt:lpstr>
      <vt:lpstr>Our Alliance Engagement Hubs </vt:lpstr>
      <vt:lpstr>This is a really key point</vt:lpstr>
      <vt:lpstr>What is on Offer? </vt:lpstr>
      <vt:lpstr>BB Active Practice Network  </vt:lpstr>
      <vt:lpstr>PowerPoint Presentation</vt:lpstr>
      <vt:lpstr>Launch on 28th September  until January 28th </vt:lpstr>
      <vt:lpstr>From the 28th of January to the 5th of June    </vt:lpstr>
      <vt:lpstr>Current Data </vt:lpstr>
      <vt:lpstr>BB Active Practice Network</vt:lpstr>
      <vt:lpstr>Time to learn engagement feedback</vt:lpstr>
      <vt:lpstr> Online Versus in Person engagement   </vt:lpstr>
      <vt:lpstr>PowerPoint Presentation</vt:lpstr>
      <vt:lpstr>Next steps </vt:lpstr>
      <vt:lpstr>       Thank you for your time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title here</dc:title>
  <dc:creator>Young Linzi (99E) Basildon &amp; Brentwood CCG</dc:creator>
  <cp:lastModifiedBy>MEDINA, Maria (NHS MID AND SOUTH ESSEX ICB - 99E)</cp:lastModifiedBy>
  <cp:revision>5</cp:revision>
  <dcterms:created xsi:type="dcterms:W3CDTF">2023-03-29T15:38:11Z</dcterms:created>
  <dcterms:modified xsi:type="dcterms:W3CDTF">2024-06-12T08:55:25Z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0x0101001D45B0834B08404786154A5C9048EF47</vt:lpwstr>
  </property>
  <property fmtid="{D5CDD505-2E9C-101B-9397-08002B2CF9AE}" pid="3" name="MediaServiceImageTags">
    <vt:lpwstr/>
  </property>
  <property fmtid="{D5CDD505-2E9C-101B-9397-08002B2CF9AE}" pid="4" name="IntranetKeywords">
    <vt:lpwstr>6;#MSE|e2a38f45-20b0-427a-808a-97dee85b2f9f</vt:lpwstr>
  </property>
</Properties>
</file>