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Architects Daughter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8E3579-9901-49A8-85C0-49D5A4D5A0DA}">
  <a:tblStyle styleId="{ED8E3579-9901-49A8-85C0-49D5A4D5A0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">
  <p:cSld name="1_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0" y="0"/>
            <a:ext cx="745236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7999413" y="445272"/>
            <a:ext cx="360000" cy="360000"/>
          </a:xfrm>
          <a:prstGeom prst="ellipse">
            <a:avLst/>
          </a:prstGeom>
          <a:gradFill>
            <a:gsLst>
              <a:gs pos="0">
                <a:schemeClr val="lt2"/>
              </a:gs>
              <a:gs pos="60000">
                <a:schemeClr val="lt2"/>
              </a:gs>
              <a:gs pos="100000">
                <a:srgbClr val="F2F1F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4"/>
          <p:cNvGrpSpPr/>
          <p:nvPr/>
        </p:nvGrpSpPr>
        <p:grpSpPr>
          <a:xfrm rot="5400000">
            <a:off x="10835022" y="5500185"/>
            <a:ext cx="828358" cy="828358"/>
            <a:chOff x="10462536" y="1408249"/>
            <a:chExt cx="828358" cy="828358"/>
          </a:xfrm>
        </p:grpSpPr>
        <p:sp>
          <p:nvSpPr>
            <p:cNvPr id="28" name="Google Shape;28;p4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E8E8E8"/>
                </a:gs>
                <a:gs pos="30000">
                  <a:srgbClr val="E8E8E8"/>
                </a:gs>
                <a:gs pos="40000">
                  <a:srgbClr val="EAEAEA"/>
                </a:gs>
                <a:gs pos="60000">
                  <a:srgbClr val="E8E8E8"/>
                </a:gs>
                <a:gs pos="100000">
                  <a:schemeClr val="lt2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999413" y="3568700"/>
            <a:ext cx="3565524" cy="173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/>
          </p:nvPr>
        </p:nvSpPr>
        <p:spPr>
          <a:xfrm>
            <a:off x="6232413" y="598414"/>
            <a:ext cx="5325215" cy="294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libri"/>
              <a:buNone/>
            </a:pPr>
            <a:r>
              <a:rPr lang="en-US" sz="3800" b="1">
                <a:solidFill>
                  <a:schemeClr val="dk2"/>
                </a:solidFill>
              </a:rPr>
              <a:t>Towards Physical Literacy: </a:t>
            </a:r>
            <a:br>
              <a:rPr lang="en-US" sz="3800" b="1">
                <a:solidFill>
                  <a:schemeClr val="dk2"/>
                </a:solidFill>
              </a:rPr>
            </a:br>
            <a:r>
              <a:rPr lang="en-US" sz="3800" b="1">
                <a:solidFill>
                  <a:schemeClr val="dk2"/>
                </a:solidFill>
              </a:rPr>
              <a:t>A movement first approach to physical activity and physical education</a:t>
            </a:r>
            <a:endParaRPr sz="3800" b="1">
              <a:solidFill>
                <a:schemeClr val="dk2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1"/>
          </p:nvPr>
        </p:nvSpPr>
        <p:spPr>
          <a:xfrm>
            <a:off x="6232413" y="3751735"/>
            <a:ext cx="5325215" cy="226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 sz="2200">
                <a:solidFill>
                  <a:schemeClr val="dk2"/>
                </a:solidFill>
              </a:rPr>
              <a:t>Mark David Williams</a:t>
            </a:r>
            <a:endParaRPr/>
          </a:p>
        </p:txBody>
      </p:sp>
      <p:pic>
        <p:nvPicPr>
          <p:cNvPr id="107" name="Google Shape;107;p16" descr="A child in a gym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576027" cy="68579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6"/>
          <p:cNvCxnSpPr/>
          <p:nvPr/>
        </p:nvCxnSpPr>
        <p:spPr>
          <a:xfrm flipH="1">
            <a:off x="732568" y="246028"/>
            <a:ext cx="255495" cy="546559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16"/>
          <p:cNvCxnSpPr/>
          <p:nvPr/>
        </p:nvCxnSpPr>
        <p:spPr>
          <a:xfrm rot="10800000">
            <a:off x="840441" y="6522756"/>
            <a:ext cx="10717187" cy="0"/>
          </a:xfrm>
          <a:prstGeom prst="straightConnector1">
            <a:avLst/>
          </a:prstGeom>
          <a:noFill/>
          <a:ln w="12700" cap="sq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0" name="Google Shape;110;p16"/>
          <p:cNvGrpSpPr/>
          <p:nvPr/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11" name="Google Shape;111;p16"/>
            <p:cNvCxnSpPr/>
            <p:nvPr/>
          </p:nvCxnSpPr>
          <p:spPr>
            <a:xfrm>
              <a:off x="4258564" y="933450"/>
              <a:ext cx="0" cy="341938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16"/>
            <p:cNvCxnSpPr/>
            <p:nvPr/>
          </p:nvCxnSpPr>
          <p:spPr>
            <a:xfrm>
              <a:off x="4089400" y="1104419"/>
              <a:ext cx="338328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921327" y="1990725"/>
            <a:ext cx="4158673" cy="306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place of youth athletic development within PL</a:t>
            </a:r>
            <a:endParaRPr/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3064" y="216891"/>
            <a:ext cx="5197290" cy="642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1528923" y="5498694"/>
            <a:ext cx="9795637" cy="1104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Pre-adolescence golden period in motor control</a:t>
            </a:r>
            <a:endParaRPr/>
          </a:p>
        </p:txBody>
      </p:sp>
      <p:pic>
        <p:nvPicPr>
          <p:cNvPr id="219" name="Google Shape;219;p26" descr="A close-up of a document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54" y="254449"/>
            <a:ext cx="6442070" cy="365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 descr="A white paper with black text and numbers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475" y="495320"/>
            <a:ext cx="5820050" cy="325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 descr="A table with numbers and a number of objects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301" y="3782302"/>
            <a:ext cx="5716303" cy="202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7" descr="People standing on a green field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</a:pPr>
            <a:r>
              <a:rPr lang="en-US" sz="5200">
                <a:solidFill>
                  <a:srgbClr val="FFFFFF"/>
                </a:solidFill>
              </a:rPr>
              <a:t>Non-conventional approaches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Ecological Dynamics Approach to Motor Learning &amp; PL</a:t>
            </a:r>
            <a:endParaRPr/>
          </a:p>
        </p:txBody>
      </p:sp>
      <p:sp>
        <p:nvSpPr>
          <p:cNvPr id="235" name="Google Shape;23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Perception-action coupling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Self-organisation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Repetition without repetition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Constraints led approach (CLA)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Non-linear pedagogy </a:t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6733309" y="1997003"/>
            <a:ext cx="4472709" cy="4008582"/>
          </a:xfrm>
          <a:prstGeom prst="triangle">
            <a:avLst>
              <a:gd name="adj" fmla="val 50000"/>
            </a:avLst>
          </a:prstGeom>
          <a:noFill/>
          <a:ln w="5715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8682182" y="1551709"/>
            <a:ext cx="2281382" cy="36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Task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5828145" y="6091274"/>
            <a:ext cx="1958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Environment</a:t>
            </a:r>
            <a:endParaRPr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10818090" y="6090182"/>
            <a:ext cx="1958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Individual </a:t>
            </a:r>
            <a:endParaRPr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0" y="2"/>
            <a:ext cx="11269336" cy="2008639"/>
          </a:xfrm>
          <a:custGeom>
            <a:avLst/>
            <a:gdLst/>
            <a:ahLst/>
            <a:cxnLst/>
            <a:rect l="l" t="t" r="r" b="b"/>
            <a:pathLst>
              <a:path w="11269336" h="2323145" extrusionOk="0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ctrTitle"/>
          </p:nvPr>
        </p:nvSpPr>
        <p:spPr>
          <a:xfrm>
            <a:off x="705972" y="1141183"/>
            <a:ext cx="7649239" cy="7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Beyond athletic development: the effects of parkour-based versus conventional neuromuscular exercises in pre-adolescent basketball players 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3580221" y="5728155"/>
            <a:ext cx="5431240" cy="41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significant differences found between groups or by time </a:t>
            </a: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5307088" y="6277971"/>
            <a:ext cx="6884912" cy="580030"/>
          </a:xfrm>
          <a:custGeom>
            <a:avLst/>
            <a:gdLst/>
            <a:ahLst/>
            <a:cxnLst/>
            <a:rect l="l" t="t" r="r" b="b"/>
            <a:pathLst>
              <a:path w="6884912" h="1161397" extrusionOk="0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9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1" name="Google Shape;251;p29"/>
          <p:cNvGraphicFramePr/>
          <p:nvPr/>
        </p:nvGraphicFramePr>
        <p:xfrm>
          <a:off x="705972" y="28364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{ED8E3579-9901-49A8-85C0-49D5A4D5A0DA}</a:tableStyleId>
              </a:tblPr>
              <a:tblGrid>
                <a:gridCol w="104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8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3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9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3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32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44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44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00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Pre-knee flexion angle left (˚)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Post-knee flexion angle left (˚)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Pre-knee flexion angle right (˚)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Post-knee flexion angle right (˚)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Pre-10-m time(s)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Post-10-m time (s)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Pre-CMJ (cm)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Post-CMJ (cm)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Pre-peak relative power (W/kg)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Post-peak relative power (W/kg)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Pre-Landing net peak force (N/kg)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Post-Landing net peak force (N/kg)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Pre-speed-run time (s)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Post-speed run time (s)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Conventional Group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115.72 ± 19.57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132.84 ± 20.94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119.84 ± 21.90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140.56 ± 22.92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2.11 ± 0.19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2.05 ± 0.14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21.54 ± 3.95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22.16 ± 3.68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38.84 ± 7.19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40.12 ± 7.23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36.57 ± 9.99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41.41 ± 8.93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8.89 ± 1.15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8.35 ± 0.86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Parkour Group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118.14 ± 26.20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123.29 ± 19.60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117.88 ± 24.25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128.28 ± 22.66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2.06 ± 0.25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2.07 ± 0.19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17.93 ± 4.57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18.80 ± 4.79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33.50 ± 4.51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35.46 ± 4.50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38.74 ± 8.20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42.48 ± 18.45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9.37 ± 0.98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9.26 ± 1.00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 Group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134.89 ± 20.40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122.71 ± 33.11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135.39 ± 16.96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123.77 ± 30.46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2.01 ± 0.16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2.00 ± 0.22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21.28 ± 1.74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22.16 ± 5.36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37.64 ± 1.74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38.78 ± 6.14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32.91 ± 13.17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50.24 ± 18.71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100" marR="69100" marT="960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825">
                <a:tc gridSpan="1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Note. Means and standard deviations (±) for each dependent measure.</a:t>
                      </a:r>
                      <a:endParaRPr sz="1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2125" marR="92125" marT="46075" marB="460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 descr="A group of people doing push ups in a gy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262626"/>
                </a:solidFill>
              </a:rPr>
              <a:t>Design a movement-based / motor control warm-up </a:t>
            </a:r>
            <a:endParaRPr/>
          </a:p>
        </p:txBody>
      </p:sp>
      <p:cxnSp>
        <p:nvCxnSpPr>
          <p:cNvPr id="259" name="Google Shape;259;p30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30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 txBox="1"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>
                <a:solidFill>
                  <a:schemeClr val="lt1"/>
                </a:solidFill>
              </a:rPr>
              <a:t>Navigating maturation? </a:t>
            </a:r>
            <a:endParaRPr/>
          </a:p>
        </p:txBody>
      </p:sp>
      <p:pic>
        <p:nvPicPr>
          <p:cNvPr id="267" name="Google Shape;267;p31" descr="A person holding a volleyball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 extrusionOk="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68" name="Google Shape;268;p31"/>
          <p:cNvGrpSpPr/>
          <p:nvPr/>
        </p:nvGrpSpPr>
        <p:grpSpPr>
          <a:xfrm>
            <a:off x="3697283" y="0"/>
            <a:ext cx="884241" cy="6858001"/>
            <a:chOff x="3697283" y="0"/>
            <a:chExt cx="884241" cy="6858001"/>
          </a:xfrm>
        </p:grpSpPr>
        <p:sp>
          <p:nvSpPr>
            <p:cNvPr id="269" name="Google Shape;269;p31"/>
            <p:cNvSpPr/>
            <p:nvPr/>
          </p:nvSpPr>
          <p:spPr>
            <a:xfrm rot="-5400000" flipH="1">
              <a:off x="705641" y="2991642"/>
              <a:ext cx="6858001" cy="874716"/>
            </a:xfrm>
            <a:custGeom>
              <a:avLst/>
              <a:gdLst/>
              <a:ahLst/>
              <a:cxnLst/>
              <a:rect l="l" t="t" r="r" b="b"/>
              <a:pathLst>
                <a:path w="6858001" h="874716" extrusionOk="0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1"/>
            <p:cNvSpPr/>
            <p:nvPr/>
          </p:nvSpPr>
          <p:spPr>
            <a:xfrm rot="-5400000" flipH="1">
              <a:off x="715166" y="2991642"/>
              <a:ext cx="6858001" cy="874716"/>
            </a:xfrm>
            <a:custGeom>
              <a:avLst/>
              <a:gdLst/>
              <a:ahLst/>
              <a:cxnLst/>
              <a:rect l="l" t="t" r="r" b="b"/>
              <a:pathLst>
                <a:path w="6858001" h="874716" extrusionOk="0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tile tx="0" ty="0" sx="100000" sy="100000" flip="none" algn="tl"/>
            </a:blipFill>
            <a:ln>
              <a:noFill/>
            </a:ln>
            <a:effectLst>
              <a:outerShdw blurRad="381000" dist="152400" algn="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32" descr="A group of boys playing with a large blue ball&#10;&#10;Description automatically generated"/>
          <p:cNvPicPr preferRelativeResize="0"/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Font typeface="Calibri"/>
              <a:buNone/>
            </a:pPr>
            <a:r>
              <a:rPr lang="en-US" sz="8000"/>
              <a:t>Thank you </a:t>
            </a:r>
            <a:endParaRPr sz="8000"/>
          </a:p>
        </p:txBody>
      </p:sp>
      <p:cxnSp>
        <p:nvCxnSpPr>
          <p:cNvPr id="278" name="Google Shape;278;p32"/>
          <p:cNvCxnSpPr/>
          <p:nvPr/>
        </p:nvCxnSpPr>
        <p:spPr>
          <a:xfrm>
            <a:off x="7212899" y="2286000"/>
            <a:ext cx="0" cy="2286000"/>
          </a:xfrm>
          <a:prstGeom prst="straightConnector1">
            <a:avLst/>
          </a:prstGeom>
          <a:noFill/>
          <a:ln w="158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32"/>
          <p:cNvSpPr txBox="1">
            <a:spLocks noGrp="1"/>
          </p:cNvSpPr>
          <p:nvPr>
            <p:ph type="body" idx="1"/>
          </p:nvPr>
        </p:nvSpPr>
        <p:spPr>
          <a:xfrm>
            <a:off x="7534641" y="1065862"/>
            <a:ext cx="3860002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</a:rPr>
              <a:t>Physical activity is movement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</a:rPr>
              <a:t>Physical education is movement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</a:rPr>
              <a:t>Physical literacy is movement 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7" descr="A child running on a field&#10;&#10;Description automatically generated"/>
          <p:cNvPicPr preferRelativeResize="0"/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Glossary of Terms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Physical Activity (PA)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b="0" i="0">
                <a:solidFill>
                  <a:srgbClr val="FFFFFF"/>
                </a:solidFill>
              </a:rPr>
              <a:t>WHO defines physical activity as any bodily movement produced by skeletal muscles that requires energy expenditure.</a:t>
            </a:r>
            <a:endParaRPr>
              <a:solidFill>
                <a:srgbClr val="FFFFFF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Physical Education (PE)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>
                <a:solidFill>
                  <a:srgbClr val="FFFFFF"/>
                </a:solidFill>
              </a:rPr>
              <a:t>Planned progressive learning within school curriculum centred around </a:t>
            </a:r>
            <a:r>
              <a:rPr lang="en-US" i="1">
                <a:solidFill>
                  <a:srgbClr val="FFFFFF"/>
                </a:solidFill>
              </a:rPr>
              <a:t>learning to move </a:t>
            </a:r>
            <a:r>
              <a:rPr lang="en-US">
                <a:solidFill>
                  <a:srgbClr val="FFFFFF"/>
                </a:solidFill>
              </a:rPr>
              <a:t>and </a:t>
            </a:r>
            <a:r>
              <a:rPr lang="en-US" i="1">
                <a:solidFill>
                  <a:srgbClr val="FFFFFF"/>
                </a:solidFill>
              </a:rPr>
              <a:t>moving to learn </a:t>
            </a:r>
            <a:r>
              <a:rPr lang="en-US">
                <a:solidFill>
                  <a:srgbClr val="FFFFFF"/>
                </a:solidFill>
              </a:rPr>
              <a:t>(afPE)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Organised (traditional) Competitive Sports (CS)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>
                <a:solidFill>
                  <a:srgbClr val="FFFFFF"/>
                </a:solidFill>
              </a:rPr>
              <a:t>Structured learning beyond curriculum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Physical Literacy (PL)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>
                <a:solidFill>
                  <a:srgbClr val="FFFFFF"/>
                </a:solidFill>
              </a:rPr>
              <a:t>Recently, Sport England have redefined PL as our relationship with movement and physical activity throughout life </a:t>
            </a:r>
            <a:endParaRPr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120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Why Physical Literacy?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18"/>
          <p:cNvGrpSpPr/>
          <p:nvPr/>
        </p:nvGrpSpPr>
        <p:grpSpPr>
          <a:xfrm>
            <a:off x="913968" y="2379079"/>
            <a:ext cx="10364063" cy="3195001"/>
            <a:chOff x="75768" y="578168"/>
            <a:chExt cx="10364063" cy="3195001"/>
          </a:xfrm>
        </p:grpSpPr>
        <p:sp>
          <p:nvSpPr>
            <p:cNvPr id="129" name="Google Shape;129;p18"/>
            <p:cNvSpPr/>
            <p:nvPr/>
          </p:nvSpPr>
          <p:spPr>
            <a:xfrm>
              <a:off x="679050" y="578168"/>
              <a:ext cx="1887187" cy="1887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1081237" y="980356"/>
              <a:ext cx="1082812" cy="1082812"/>
            </a:xfrm>
            <a:prstGeom prst="rect">
              <a:avLst/>
            </a:prstGeom>
            <a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75768" y="3053169"/>
              <a:ext cx="30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8"/>
            <p:cNvSpPr txBox="1"/>
            <p:nvPr/>
          </p:nvSpPr>
          <p:spPr>
            <a:xfrm>
              <a:off x="75768" y="3053169"/>
              <a:ext cx="30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SPORT IS NOT FOR EVERYONE </a:t>
              </a: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4314206" y="578168"/>
              <a:ext cx="1887187" cy="18871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4716393" y="980356"/>
              <a:ext cx="1082812" cy="1082812"/>
            </a:xfrm>
            <a:prstGeom prst="rect">
              <a:avLst/>
            </a:prstGeom>
            <a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3710925" y="3053169"/>
              <a:ext cx="30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 txBox="1"/>
            <p:nvPr/>
          </p:nvSpPr>
          <p:spPr>
            <a:xfrm>
              <a:off x="3710925" y="3053169"/>
              <a:ext cx="30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MOVEMENT &amp; PHYSICAL ACTIVITY IS FOR ALL</a:t>
              </a: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7949362" y="578168"/>
              <a:ext cx="1887187" cy="18871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8351550" y="980356"/>
              <a:ext cx="1082812" cy="1082812"/>
            </a:xfrm>
            <a:prstGeom prst="rect">
              <a:avLst/>
            </a:prstGeom>
            <a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7346081" y="3053169"/>
              <a:ext cx="30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7346081" y="3053169"/>
              <a:ext cx="30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HEALTH AND PHYSICAL AND MENTAL WELLBEING 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9" descr="A person and person riding a bicy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700"/>
              <a:t>Physical Literacy: a multidimensional concept</a:t>
            </a:r>
            <a:endParaRPr sz="3700"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7531610" y="2434201"/>
            <a:ext cx="3822189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Affective Motivation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Confidence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Physical competence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Cognitive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Knowledge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Understanding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Behavioural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Engagement in physical activity across the life span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								(Cornish et al., 2020)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0" descr="A silhouette of a person with his arms out&#10;&#10;Description automatically generated"/>
          <p:cNvPicPr preferRelativeResize="0"/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</a:rPr>
              <a:t>Philosophical Underpinnings of PL (IPLA)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914399" y="1681544"/>
            <a:ext cx="9692640" cy="18288"/>
          </a:xfrm>
          <a:custGeom>
            <a:avLst/>
            <a:gdLst/>
            <a:ahLst/>
            <a:cxnLst/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4901"/>
            </a:srgbClr>
          </a:solidFill>
          <a:ln w="44450" cap="rnd" cmpd="sng">
            <a:solidFill>
              <a:schemeClr val="lt1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838200" y="2004446"/>
            <a:ext cx="10515600" cy="417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Monism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Mind and body are an integrated entity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u="sng">
                <a:solidFill>
                  <a:schemeClr val="lt1"/>
                </a:solidFill>
              </a:rPr>
              <a:t>No existence of non-physical activity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Existentialism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As individuals, we are a direct result of the experiences we have had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u="sng">
                <a:solidFill>
                  <a:schemeClr val="lt1"/>
                </a:solidFill>
              </a:rPr>
              <a:t>Create meaningful experience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Phenomenology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The lived experience of the world and how it is perceived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u="sng">
                <a:solidFill>
                  <a:schemeClr val="lt1"/>
                </a:solidFill>
              </a:rPr>
              <a:t>Recognise uniqueness </a:t>
            </a:r>
            <a:endParaRPr/>
          </a:p>
          <a:p>
            <a:pPr marL="685800" lvl="1" indent="-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Contextualising Physical Literacy 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65" name="Google Shape;165;p21"/>
          <p:cNvGrpSpPr/>
          <p:nvPr/>
        </p:nvGrpSpPr>
        <p:grpSpPr>
          <a:xfrm>
            <a:off x="1782611" y="1906044"/>
            <a:ext cx="8626777" cy="4261682"/>
            <a:chOff x="944411" y="89655"/>
            <a:chExt cx="8626777" cy="4261682"/>
          </a:xfrm>
        </p:grpSpPr>
        <p:sp>
          <p:nvSpPr>
            <p:cNvPr id="166" name="Google Shape;166;p21"/>
            <p:cNvSpPr/>
            <p:nvPr/>
          </p:nvSpPr>
          <p:spPr>
            <a:xfrm>
              <a:off x="3503665" y="239427"/>
              <a:ext cx="3508266" cy="1218374"/>
            </a:xfrm>
            <a:prstGeom prst="ellipse">
              <a:avLst/>
            </a:prstGeom>
            <a:solidFill>
              <a:srgbClr val="F5CBBC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4917851" y="3204342"/>
              <a:ext cx="679896" cy="43513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4BDA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944411" y="3712197"/>
              <a:ext cx="8626777" cy="639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 txBox="1"/>
            <p:nvPr/>
          </p:nvSpPr>
          <p:spPr>
            <a:xfrm>
              <a:off x="944411" y="3712197"/>
              <a:ext cx="8626777" cy="639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2050" tIns="512050" rIns="512050" bIns="5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200"/>
                <a:buFont typeface="Calibri"/>
                <a:buNone/>
              </a:pPr>
              <a:r>
                <a:rPr lang="en-US" sz="7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</a:t>
              </a:r>
              <a:endPara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4773713" y="1533429"/>
              <a:ext cx="1223813" cy="1223813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1"/>
            <p:cNvSpPr txBox="1"/>
            <p:nvPr/>
          </p:nvSpPr>
          <p:spPr>
            <a:xfrm>
              <a:off x="4952936" y="1712652"/>
              <a:ext cx="865367" cy="865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CS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3898006" y="615296"/>
              <a:ext cx="1223813" cy="1223813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1"/>
            <p:cNvSpPr txBox="1"/>
            <p:nvPr/>
          </p:nvSpPr>
          <p:spPr>
            <a:xfrm>
              <a:off x="4077229" y="794519"/>
              <a:ext cx="865367" cy="865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5149016" y="319405"/>
              <a:ext cx="1223813" cy="1223813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1"/>
            <p:cNvSpPr txBox="1"/>
            <p:nvPr/>
          </p:nvSpPr>
          <p:spPr>
            <a:xfrm>
              <a:off x="5328239" y="498628"/>
              <a:ext cx="865367" cy="865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3354089" y="89655"/>
              <a:ext cx="3807420" cy="30459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21"/>
          <p:cNvSpPr txBox="1"/>
          <p:nvPr/>
        </p:nvSpPr>
        <p:spPr>
          <a:xfrm>
            <a:off x="8410575" y="3057524"/>
            <a:ext cx="340995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Equal weighting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838200" y="2791729"/>
            <a:ext cx="29371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are your biases?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Primary socialisation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Early years development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Fun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Engaging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Broad content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Regular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Competence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Challenge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107" y="1393031"/>
            <a:ext cx="5324075" cy="546496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do we help children to fall in love with movement?</a:t>
            </a: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7072375" y="4321969"/>
            <a:ext cx="4370613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if children at age 11 do not have a love of movement?</a:t>
            </a:r>
            <a:endParaRPr sz="4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1524" y="2"/>
            <a:ext cx="12188952" cy="68579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754912" y="3651159"/>
            <a:ext cx="4401880" cy="25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Fundamental Movement Skills (FMS)</a:t>
            </a:r>
            <a:endParaRPr sz="4000"/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048364" cy="3385728"/>
          </a:xfrm>
          <a:custGeom>
            <a:avLst/>
            <a:gdLst/>
            <a:ahLst/>
            <a:cxnLst/>
            <a:rect l="l" t="t" r="r" b="b"/>
            <a:pathLst>
              <a:path w="4048364" h="3385738" extrusionOk="0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8364" y="10"/>
            <a:ext cx="4047893" cy="3130303"/>
          </a:xfrm>
          <a:custGeom>
            <a:avLst/>
            <a:gdLst/>
            <a:ahLst/>
            <a:cxnLst/>
            <a:rect l="l" t="t" r="r" b="b"/>
            <a:pathLst>
              <a:path w="4047893" h="3130313" extrusionOk="0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6257" y="10"/>
            <a:ext cx="4095743" cy="3206832"/>
          </a:xfrm>
          <a:custGeom>
            <a:avLst/>
            <a:gdLst/>
            <a:ahLst/>
            <a:cxnLst/>
            <a:rect l="l" t="t" r="r" b="b"/>
            <a:pathLst>
              <a:path w="4095743" h="3206842" extrusionOk="0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97" name="Google Shape;197;p23"/>
          <p:cNvSpPr txBox="1">
            <a:spLocks noGrp="1"/>
          </p:cNvSpPr>
          <p:nvPr>
            <p:ph type="body" idx="1"/>
          </p:nvPr>
        </p:nvSpPr>
        <p:spPr>
          <a:xfrm>
            <a:off x="5619404" y="3651159"/>
            <a:ext cx="5734396" cy="252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500"/>
              <a:t>Object manipulation </a:t>
            </a:r>
            <a:endParaRPr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500"/>
              <a:t>Locomotive </a:t>
            </a:r>
            <a:endParaRPr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500"/>
              <a:t>Balance </a:t>
            </a:r>
            <a:endParaRPr/>
          </a:p>
          <a:p>
            <a:pPr marL="228600" lvl="0" indent="-149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228600" lvl="0" indent="-149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100"/>
              <a:t>Considered foundations to sports specific skills (?)</a:t>
            </a:r>
            <a:endParaRPr/>
          </a:p>
          <a:p>
            <a:pPr marL="228600" lvl="0" indent="-149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9528" y="643467"/>
            <a:ext cx="9992944" cy="55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/>
          <p:nvPr/>
        </p:nvSpPr>
        <p:spPr>
          <a:xfrm>
            <a:off x="1323975" y="952499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(Hulteen et al., 2018)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6228139" y="330777"/>
            <a:ext cx="1181100" cy="52292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Widescreen</PresentationFormat>
  <Paragraphs>152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Calibri</vt:lpstr>
      <vt:lpstr>Architects Daughter</vt:lpstr>
      <vt:lpstr>Office Theme</vt:lpstr>
      <vt:lpstr>Office Theme</vt:lpstr>
      <vt:lpstr>Towards Physical Literacy:  A movement first approach to physical activity and physical education</vt:lpstr>
      <vt:lpstr>Glossary of Terms</vt:lpstr>
      <vt:lpstr>Why Physical Literacy?</vt:lpstr>
      <vt:lpstr>Physical Literacy: a multidimensional concept</vt:lpstr>
      <vt:lpstr>Philosophical Underpinnings of PL (IPLA)</vt:lpstr>
      <vt:lpstr>Contextualising Physical Literacy </vt:lpstr>
      <vt:lpstr>How do we help children to fall in love with movement?</vt:lpstr>
      <vt:lpstr>Fundamental Movement Skills (FMS)</vt:lpstr>
      <vt:lpstr>PowerPoint Presentation</vt:lpstr>
      <vt:lpstr>The place of youth athletic development within PL</vt:lpstr>
      <vt:lpstr>Pre-adolescence golden period in motor control</vt:lpstr>
      <vt:lpstr>Non-conventional approaches</vt:lpstr>
      <vt:lpstr>The Ecological Dynamics Approach to Motor Learning &amp; PL</vt:lpstr>
      <vt:lpstr>Beyond athletic development: the effects of parkour-based versus conventional neuromuscular exercises in pre-adolescent basketball players  </vt:lpstr>
      <vt:lpstr>Design a movement-based / motor control warm-up </vt:lpstr>
      <vt:lpstr>Navigating maturation?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Physical Literacy:  A movement first approach to physical activity and physical education</dc:title>
  <dc:creator>Jack Berry - Active Essex Marketing Assistant</dc:creator>
  <cp:lastModifiedBy>Jack Berry - Active Essex Marketing Assistant</cp:lastModifiedBy>
  <cp:revision>1</cp:revision>
  <dcterms:modified xsi:type="dcterms:W3CDTF">2024-06-17T15:23:01Z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d8be9e-c8d9-4b9c-bd40-2c27cc7ea2e6_Enabled">
    <vt:lpwstr>true</vt:lpwstr>
  </property>
  <property fmtid="{D5CDD505-2E9C-101B-9397-08002B2CF9AE}" pid="3" name="MSIP_Label_39d8be9e-c8d9-4b9c-bd40-2c27cc7ea2e6_SetDate">
    <vt:lpwstr>2024-06-17T15:22:51Z</vt:lpwstr>
  </property>
  <property fmtid="{D5CDD505-2E9C-101B-9397-08002B2CF9AE}" pid="4" name="MSIP_Label_39d8be9e-c8d9-4b9c-bd40-2c27cc7ea2e6_Method">
    <vt:lpwstr>Standard</vt:lpwstr>
  </property>
  <property fmtid="{D5CDD505-2E9C-101B-9397-08002B2CF9AE}" pid="5" name="MSIP_Label_39d8be9e-c8d9-4b9c-bd40-2c27cc7ea2e6_Name">
    <vt:lpwstr>39d8be9e-c8d9-4b9c-bd40-2c27cc7ea2e6</vt:lpwstr>
  </property>
  <property fmtid="{D5CDD505-2E9C-101B-9397-08002B2CF9AE}" pid="6" name="MSIP_Label_39d8be9e-c8d9-4b9c-bd40-2c27cc7ea2e6_SiteId">
    <vt:lpwstr>a8b4324f-155c-4215-a0f1-7ed8cc9a992f</vt:lpwstr>
  </property>
  <property fmtid="{D5CDD505-2E9C-101B-9397-08002B2CF9AE}" pid="7" name="MSIP_Label_39d8be9e-c8d9-4b9c-bd40-2c27cc7ea2e6_ActionId">
    <vt:lpwstr>3781de5d-793b-4451-b95d-cfa7731a7a34</vt:lpwstr>
  </property>
  <property fmtid="{D5CDD505-2E9C-101B-9397-08002B2CF9AE}" pid="8" name="MSIP_Label_39d8be9e-c8d9-4b9c-bd40-2c27cc7ea2e6_ContentBits">
    <vt:lpwstr>0</vt:lpwstr>
  </property>
</Properties>
</file>