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1" r:id="rId4"/>
    <p:sldId id="279" r:id="rId5"/>
    <p:sldId id="263" r:id="rId6"/>
    <p:sldId id="264" r:id="rId7"/>
    <p:sldId id="281" r:id="rId8"/>
    <p:sldId id="275" r:id="rId9"/>
    <p:sldId id="271" r:id="rId10"/>
    <p:sldId id="276" r:id="rId11"/>
    <p:sldId id="278" r:id="rId12"/>
    <p:sldId id="269" r:id="rId13"/>
    <p:sldId id="268"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0" d="100"/>
          <a:sy n="40" d="100"/>
        </p:scale>
        <p:origin x="48"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Hinds, LDP Admin Assistant" userId="ef1af707-c881-4c0e-97f3-3933f4cdf04c" providerId="ADAL" clId="{9BE9DBA5-3F47-4B54-8386-CAD77C5CB3DC}"/>
    <pc:docChg chg="modSld">
      <pc:chgData name="Chloe Hinds, LDP Admin Assistant" userId="ef1af707-c881-4c0e-97f3-3933f4cdf04c" providerId="ADAL" clId="{9BE9DBA5-3F47-4B54-8386-CAD77C5CB3DC}" dt="2020-02-12T16:37:17.500" v="2" actId="1035"/>
      <pc:docMkLst>
        <pc:docMk/>
      </pc:docMkLst>
      <pc:sldChg chg="modSp">
        <pc:chgData name="Chloe Hinds, LDP Admin Assistant" userId="ef1af707-c881-4c0e-97f3-3933f4cdf04c" providerId="ADAL" clId="{9BE9DBA5-3F47-4B54-8386-CAD77C5CB3DC}" dt="2020-02-12T16:37:17.500" v="2" actId="1035"/>
        <pc:sldMkLst>
          <pc:docMk/>
          <pc:sldMk cId="3165430174" sldId="263"/>
        </pc:sldMkLst>
        <pc:cxnChg chg="mod">
          <ac:chgData name="Chloe Hinds, LDP Admin Assistant" userId="ef1af707-c881-4c0e-97f3-3933f4cdf04c" providerId="ADAL" clId="{9BE9DBA5-3F47-4B54-8386-CAD77C5CB3DC}" dt="2020-02-12T16:37:17.500" v="2" actId="1035"/>
          <ac:cxnSpMkLst>
            <pc:docMk/>
            <pc:sldMk cId="3165430174" sldId="263"/>
            <ac:cxnSpMk id="4" creationId="{1C5FE509-8424-4174-8E72-8C3B612A55B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48365-8512-4159-9579-FD523812EB89}" type="datetimeFigureOut">
              <a:rPr lang="en-GB" smtClean="0"/>
              <a:t>12/02/2020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EAFB9-217E-4BA6-9CBC-7FAB31428920}" type="slidenum">
              <a:rPr lang="en-GB" smtClean="0"/>
              <a:t>‹#›</a:t>
            </a:fld>
            <a:endParaRPr lang="en-GB"/>
          </a:p>
        </p:txBody>
      </p:sp>
    </p:spTree>
    <p:extLst>
      <p:ext uri="{BB962C8B-B14F-4D97-AF65-F5344CB8AC3E}">
        <p14:creationId xmlns:p14="http://schemas.microsoft.com/office/powerpoint/2010/main" val="270032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2</a:t>
            </a:fld>
            <a:endParaRPr lang="en-GB"/>
          </a:p>
        </p:txBody>
      </p:sp>
    </p:spTree>
    <p:extLst>
      <p:ext uri="{BB962C8B-B14F-4D97-AF65-F5344CB8AC3E}">
        <p14:creationId xmlns:p14="http://schemas.microsoft.com/office/powerpoint/2010/main" val="394626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12</a:t>
            </a:fld>
            <a:endParaRPr lang="en-GB"/>
          </a:p>
        </p:txBody>
      </p:sp>
    </p:spTree>
    <p:extLst>
      <p:ext uri="{BB962C8B-B14F-4D97-AF65-F5344CB8AC3E}">
        <p14:creationId xmlns:p14="http://schemas.microsoft.com/office/powerpoint/2010/main" val="138587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13</a:t>
            </a:fld>
            <a:endParaRPr lang="en-GB"/>
          </a:p>
        </p:txBody>
      </p:sp>
    </p:spTree>
    <p:extLst>
      <p:ext uri="{BB962C8B-B14F-4D97-AF65-F5344CB8AC3E}">
        <p14:creationId xmlns:p14="http://schemas.microsoft.com/office/powerpoint/2010/main" val="156853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3</a:t>
            </a:fld>
            <a:endParaRPr lang="en-GB"/>
          </a:p>
        </p:txBody>
      </p:sp>
    </p:spTree>
    <p:extLst>
      <p:ext uri="{BB962C8B-B14F-4D97-AF65-F5344CB8AC3E}">
        <p14:creationId xmlns:p14="http://schemas.microsoft.com/office/powerpoint/2010/main" val="287477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4</a:t>
            </a:fld>
            <a:endParaRPr lang="en-GB"/>
          </a:p>
        </p:txBody>
      </p:sp>
    </p:spTree>
    <p:extLst>
      <p:ext uri="{BB962C8B-B14F-4D97-AF65-F5344CB8AC3E}">
        <p14:creationId xmlns:p14="http://schemas.microsoft.com/office/powerpoint/2010/main" val="9727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5</a:t>
            </a:fld>
            <a:endParaRPr lang="en-GB"/>
          </a:p>
        </p:txBody>
      </p:sp>
    </p:spTree>
    <p:extLst>
      <p:ext uri="{BB962C8B-B14F-4D97-AF65-F5344CB8AC3E}">
        <p14:creationId xmlns:p14="http://schemas.microsoft.com/office/powerpoint/2010/main" val="129395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6</a:t>
            </a:fld>
            <a:endParaRPr lang="en-GB"/>
          </a:p>
        </p:txBody>
      </p:sp>
    </p:spTree>
    <p:extLst>
      <p:ext uri="{BB962C8B-B14F-4D97-AF65-F5344CB8AC3E}">
        <p14:creationId xmlns:p14="http://schemas.microsoft.com/office/powerpoint/2010/main" val="148252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7</a:t>
            </a:fld>
            <a:endParaRPr lang="en-GB"/>
          </a:p>
        </p:txBody>
      </p:sp>
    </p:spTree>
    <p:extLst>
      <p:ext uri="{BB962C8B-B14F-4D97-AF65-F5344CB8AC3E}">
        <p14:creationId xmlns:p14="http://schemas.microsoft.com/office/powerpoint/2010/main" val="381672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8</a:t>
            </a:fld>
            <a:endParaRPr lang="en-GB" dirty="0"/>
          </a:p>
        </p:txBody>
      </p:sp>
    </p:spTree>
    <p:extLst>
      <p:ext uri="{BB962C8B-B14F-4D97-AF65-F5344CB8AC3E}">
        <p14:creationId xmlns:p14="http://schemas.microsoft.com/office/powerpoint/2010/main" val="160741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9</a:t>
            </a:fld>
            <a:endParaRPr lang="en-GB" dirty="0"/>
          </a:p>
        </p:txBody>
      </p:sp>
    </p:spTree>
    <p:extLst>
      <p:ext uri="{BB962C8B-B14F-4D97-AF65-F5344CB8AC3E}">
        <p14:creationId xmlns:p14="http://schemas.microsoft.com/office/powerpoint/2010/main" val="253900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11A0D-24B9-4867-B0AA-4534B7E8D921}" type="slidenum">
              <a:rPr lang="en-GB" smtClean="0"/>
              <a:t>10</a:t>
            </a:fld>
            <a:endParaRPr lang="en-GB" dirty="0"/>
          </a:p>
        </p:txBody>
      </p:sp>
    </p:spTree>
    <p:extLst>
      <p:ext uri="{BB962C8B-B14F-4D97-AF65-F5344CB8AC3E}">
        <p14:creationId xmlns:p14="http://schemas.microsoft.com/office/powerpoint/2010/main" val="332125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AF7-614F-478A-96C8-B6D786B6D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F2E508-56FF-4524-B8BA-8ECBD3627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3313BB-F545-4014-B8DF-5F2BE866646E}"/>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5" name="Footer Placeholder 4">
            <a:extLst>
              <a:ext uri="{FF2B5EF4-FFF2-40B4-BE49-F238E27FC236}">
                <a16:creationId xmlns:a16="http://schemas.microsoft.com/office/drawing/2014/main" id="{859AF3F5-BBB2-4DE8-924F-4B35C406B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B73DF-4693-495B-A2EE-CB13303AB2FB}"/>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317276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F1CD-5412-4D73-9BA6-FCE03475C0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DF4F6-97FD-4BB6-B7BB-4C055935FE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405CA-582E-4066-ADB6-320EF67030FF}"/>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5" name="Footer Placeholder 4">
            <a:extLst>
              <a:ext uri="{FF2B5EF4-FFF2-40B4-BE49-F238E27FC236}">
                <a16:creationId xmlns:a16="http://schemas.microsoft.com/office/drawing/2014/main" id="{2C7C1ED3-B96D-4110-9C3D-EB01A6E2E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A8B9EC-E813-4E12-A1DA-E0B9AA0A0B1E}"/>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36712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CF5AA-56E2-43D0-8FEC-7B91EE8722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752DB3-4BA3-4A1A-8A2D-9A8C594163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30A0C2-7C5B-4D94-B518-C7B4A5D54D85}"/>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5" name="Footer Placeholder 4">
            <a:extLst>
              <a:ext uri="{FF2B5EF4-FFF2-40B4-BE49-F238E27FC236}">
                <a16:creationId xmlns:a16="http://schemas.microsoft.com/office/drawing/2014/main" id="{1493A0C8-9978-4D2A-99D8-C35D4ECEBB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452DD6-91E3-4C2D-B8B4-A1B0F3609DAD}"/>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371059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83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2666-AFFA-47E3-BE35-44AB353C86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392979-772E-41C6-9212-F883201027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6319F9-CD12-4A97-A544-0A032C8A03DD}"/>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5" name="Footer Placeholder 4">
            <a:extLst>
              <a:ext uri="{FF2B5EF4-FFF2-40B4-BE49-F238E27FC236}">
                <a16:creationId xmlns:a16="http://schemas.microsoft.com/office/drawing/2014/main" id="{4CEF72B7-0E64-4EAC-B338-50414FC98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60D80-DD34-4BC4-826E-CE002EBA6BB1}"/>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290350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772F-DF67-476E-BB7A-CAB0CA4BE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EB76BC-948E-4F63-8AE5-A839AE07F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E30544-6534-4679-9F4C-36A8843592F9}"/>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5" name="Footer Placeholder 4">
            <a:extLst>
              <a:ext uri="{FF2B5EF4-FFF2-40B4-BE49-F238E27FC236}">
                <a16:creationId xmlns:a16="http://schemas.microsoft.com/office/drawing/2014/main" id="{AB6BC9E5-8205-4803-9A96-AF0AFC510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D1624-1BE6-441E-972B-003B8B0374F8}"/>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318054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D9DE-4FBB-4050-8D22-4015E3EBF2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045E69-F886-4012-9977-1254193D47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166422-9B15-43C9-9FF2-7AD2AB0E12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77ECC9-6536-4F6C-8932-12162EAC5A1B}"/>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6" name="Footer Placeholder 5">
            <a:extLst>
              <a:ext uri="{FF2B5EF4-FFF2-40B4-BE49-F238E27FC236}">
                <a16:creationId xmlns:a16="http://schemas.microsoft.com/office/drawing/2014/main" id="{AB06C0FD-983C-497F-98AB-B92476992C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8475E4-493A-46B3-BAA7-29B959557AE7}"/>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142338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22F0-6B5A-4FD0-9F8F-5257CF60F3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60E12-B287-4750-99B1-FD8FBB1B4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27F7E8-4158-4040-9949-52F755600A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34DCAC-15B6-4AB1-9131-3E4AA0DED8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79AB34-E522-4D17-9C49-3A9BEF5932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C7F6F6-468E-451B-8BC0-DC7445D71D4F}"/>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8" name="Footer Placeholder 7">
            <a:extLst>
              <a:ext uri="{FF2B5EF4-FFF2-40B4-BE49-F238E27FC236}">
                <a16:creationId xmlns:a16="http://schemas.microsoft.com/office/drawing/2014/main" id="{025A5B7F-FAE0-475D-99BE-7B3494DDF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870E44-9306-4A98-9CA6-CD413E8C8CB3}"/>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161552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31A0-8B01-4D98-9639-D4C7CA7547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5C30E4-F9A8-4076-901C-AE2EA62570E2}"/>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4" name="Footer Placeholder 3">
            <a:extLst>
              <a:ext uri="{FF2B5EF4-FFF2-40B4-BE49-F238E27FC236}">
                <a16:creationId xmlns:a16="http://schemas.microsoft.com/office/drawing/2014/main" id="{8AB00920-BEB0-49E7-8ED6-8FF31A4141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F37BA4-9403-468C-A940-5DDA41B9F211}"/>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261113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F1CC4-D3B9-4CA0-A896-DCF2911E8319}"/>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3" name="Footer Placeholder 2">
            <a:extLst>
              <a:ext uri="{FF2B5EF4-FFF2-40B4-BE49-F238E27FC236}">
                <a16:creationId xmlns:a16="http://schemas.microsoft.com/office/drawing/2014/main" id="{97D52693-E093-42DB-A1E3-067624EFD3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4922A4-B87C-489E-942F-FDEF5F124A7A}"/>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174488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2F4B-1586-4ADC-8FB2-EC59B720C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D92F9F-A24E-4473-B79A-C81F6ED2C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68700B-F985-4609-A83C-C62E8B742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C472A4-7B0D-44F8-AA02-A5818137AD46}"/>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6" name="Footer Placeholder 5">
            <a:extLst>
              <a:ext uri="{FF2B5EF4-FFF2-40B4-BE49-F238E27FC236}">
                <a16:creationId xmlns:a16="http://schemas.microsoft.com/office/drawing/2014/main" id="{0278B8E3-E060-4C27-8E9B-2D0B89CAB4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336826-178B-46E9-B854-9FAF45CE3405}"/>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319350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DCF5-7175-4307-8915-C7B7AC056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C94698-5D6A-4D14-B649-BECAAD4E9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DE8105-F211-4822-96D8-AE9A1C2FD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C3014E-7A29-4353-B38B-26B3FB3B90D8}"/>
              </a:ext>
            </a:extLst>
          </p:cNvPr>
          <p:cNvSpPr>
            <a:spLocks noGrp="1"/>
          </p:cNvSpPr>
          <p:nvPr>
            <p:ph type="dt" sz="half" idx="10"/>
          </p:nvPr>
        </p:nvSpPr>
        <p:spPr/>
        <p:txBody>
          <a:bodyPr/>
          <a:lstStyle/>
          <a:p>
            <a:fld id="{56C402D3-6334-4DEC-9A71-6F72DF503EC4}" type="datetimeFigureOut">
              <a:rPr lang="en-GB" smtClean="0"/>
              <a:t>12/02/2020</a:t>
            </a:fld>
            <a:endParaRPr lang="en-GB"/>
          </a:p>
        </p:txBody>
      </p:sp>
      <p:sp>
        <p:nvSpPr>
          <p:cNvPr id="6" name="Footer Placeholder 5">
            <a:extLst>
              <a:ext uri="{FF2B5EF4-FFF2-40B4-BE49-F238E27FC236}">
                <a16:creationId xmlns:a16="http://schemas.microsoft.com/office/drawing/2014/main" id="{3EC4E094-31DE-4BA0-8E69-B055DCF7E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9B7CD4-E00E-4D10-B6FD-EE000C420997}"/>
              </a:ext>
            </a:extLst>
          </p:cNvPr>
          <p:cNvSpPr>
            <a:spLocks noGrp="1"/>
          </p:cNvSpPr>
          <p:nvPr>
            <p:ph type="sldNum" sz="quarter" idx="12"/>
          </p:nvPr>
        </p:nvSpPr>
        <p:spPr/>
        <p:txBody>
          <a:bodyPr/>
          <a:lstStyle/>
          <a:p>
            <a:fld id="{5B1031D1-7876-4605-930A-9AF4F2134BB1}" type="slidenum">
              <a:rPr lang="en-GB" smtClean="0"/>
              <a:t>‹#›</a:t>
            </a:fld>
            <a:endParaRPr lang="en-GB"/>
          </a:p>
        </p:txBody>
      </p:sp>
    </p:spTree>
    <p:extLst>
      <p:ext uri="{BB962C8B-B14F-4D97-AF65-F5344CB8AC3E}">
        <p14:creationId xmlns:p14="http://schemas.microsoft.com/office/powerpoint/2010/main" val="155156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BC5AC-2B82-4BCC-B4C8-0702A3853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FD086D-B8A2-41C1-9443-1F2451A41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F9C223-5DF0-4EB0-9E45-CAC75A5CC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402D3-6334-4DEC-9A71-6F72DF503EC4}" type="datetimeFigureOut">
              <a:rPr lang="en-GB" smtClean="0"/>
              <a:t>12/02/2020</a:t>
            </a:fld>
            <a:endParaRPr lang="en-GB"/>
          </a:p>
        </p:txBody>
      </p:sp>
      <p:sp>
        <p:nvSpPr>
          <p:cNvPr id="5" name="Footer Placeholder 4">
            <a:extLst>
              <a:ext uri="{FF2B5EF4-FFF2-40B4-BE49-F238E27FC236}">
                <a16:creationId xmlns:a16="http://schemas.microsoft.com/office/drawing/2014/main" id="{E71DCE1D-8A88-4912-837C-8C77FB1C8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48BE64-6AF0-4E3B-B0A8-DFA63198A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031D1-7876-4605-930A-9AF4F2134BB1}" type="slidenum">
              <a:rPr lang="en-GB" smtClean="0"/>
              <a:t>‹#›</a:t>
            </a:fld>
            <a:endParaRPr lang="en-GB"/>
          </a:p>
        </p:txBody>
      </p:sp>
    </p:spTree>
    <p:extLst>
      <p:ext uri="{BB962C8B-B14F-4D97-AF65-F5344CB8AC3E}">
        <p14:creationId xmlns:p14="http://schemas.microsoft.com/office/powerpoint/2010/main" val="409402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el.Islin@rethink.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C781CF-5D90-463F-BFE2-ACFBDFF7F154}"/>
              </a:ext>
            </a:extLst>
          </p:cNvPr>
          <p:cNvSpPr>
            <a:spLocks noGrp="1"/>
          </p:cNvSpPr>
          <p:nvPr>
            <p:ph type="ctrTitle"/>
          </p:nvPr>
        </p:nvSpPr>
        <p:spPr>
          <a:xfrm>
            <a:off x="1775520" y="4567199"/>
            <a:ext cx="8640960" cy="766801"/>
          </a:xfrm>
        </p:spPr>
        <p:txBody>
          <a:bodyPr anchor="t">
            <a:noAutofit/>
          </a:bodyPr>
          <a:lstStyle/>
          <a:p>
            <a:r>
              <a:rPr lang="en-GB" sz="4800" b="1" dirty="0">
                <a:solidFill>
                  <a:srgbClr val="00B0F0"/>
                </a:solidFill>
                <a:latin typeface="Arial" pitchFamily="34" charset="0"/>
                <a:cs typeface="Arial" pitchFamily="34" charset="0"/>
              </a:rPr>
              <a:t>‘Rethink Activity’ Project</a:t>
            </a:r>
          </a:p>
        </p:txBody>
      </p:sp>
      <p:sp>
        <p:nvSpPr>
          <p:cNvPr id="6" name="Subtitle 2">
            <a:extLst>
              <a:ext uri="{FF2B5EF4-FFF2-40B4-BE49-F238E27FC236}">
                <a16:creationId xmlns:a16="http://schemas.microsoft.com/office/drawing/2014/main" id="{6C606296-1061-45A4-81F3-5A8E808B7F86}"/>
              </a:ext>
            </a:extLst>
          </p:cNvPr>
          <p:cNvSpPr>
            <a:spLocks noGrp="1"/>
          </p:cNvSpPr>
          <p:nvPr>
            <p:ph type="subTitle" idx="1"/>
          </p:nvPr>
        </p:nvSpPr>
        <p:spPr>
          <a:xfrm>
            <a:off x="2459595" y="5435600"/>
            <a:ext cx="7272808" cy="1122401"/>
          </a:xfrm>
        </p:spPr>
        <p:txBody>
          <a:bodyPr/>
          <a:lstStyle/>
          <a:p>
            <a:r>
              <a:rPr lang="en-GB" sz="3200" b="1" dirty="0">
                <a:solidFill>
                  <a:srgbClr val="FF0000"/>
                </a:solidFill>
                <a:latin typeface="Arial" pitchFamily="34" charset="0"/>
                <a:cs typeface="Arial" pitchFamily="34" charset="0"/>
              </a:rPr>
              <a:t>Mel Islin</a:t>
            </a:r>
          </a:p>
          <a:p>
            <a:r>
              <a:rPr lang="en-GB" sz="2500" b="1" dirty="0">
                <a:solidFill>
                  <a:srgbClr val="FF0000"/>
                </a:solidFill>
                <a:latin typeface="Arial" pitchFamily="34" charset="0"/>
                <a:cs typeface="Arial" pitchFamily="34" charset="0"/>
              </a:rPr>
              <a:t>Physical Activity Programme Manager</a:t>
            </a:r>
          </a:p>
        </p:txBody>
      </p:sp>
      <p:pic>
        <p:nvPicPr>
          <p:cNvPr id="7" name="Picture 6" descr="logo.bmp">
            <a:extLst>
              <a:ext uri="{FF2B5EF4-FFF2-40B4-BE49-F238E27FC236}">
                <a16:creationId xmlns:a16="http://schemas.microsoft.com/office/drawing/2014/main" id="{FCDF4818-4EBB-4681-8DC7-06283DEF8031}"/>
              </a:ext>
            </a:extLst>
          </p:cNvPr>
          <p:cNvPicPr>
            <a:picLocks noChangeAspect="1"/>
          </p:cNvPicPr>
          <p:nvPr/>
        </p:nvPicPr>
        <p:blipFill>
          <a:blip r:embed="rId2" cstate="print"/>
          <a:stretch>
            <a:fillRect/>
          </a:stretch>
        </p:blipFill>
        <p:spPr>
          <a:xfrm>
            <a:off x="3852862" y="299999"/>
            <a:ext cx="4486275" cy="4267200"/>
          </a:xfrm>
          <a:prstGeom prst="rect">
            <a:avLst/>
          </a:prstGeom>
        </p:spPr>
      </p:pic>
    </p:spTree>
    <p:extLst>
      <p:ext uri="{BB962C8B-B14F-4D97-AF65-F5344CB8AC3E}">
        <p14:creationId xmlns:p14="http://schemas.microsoft.com/office/powerpoint/2010/main" val="98891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Evaluation: Interim findings</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pic>
        <p:nvPicPr>
          <p:cNvPr id="7" name="Picture 6">
            <a:extLst>
              <a:ext uri="{FF2B5EF4-FFF2-40B4-BE49-F238E27FC236}">
                <a16:creationId xmlns:a16="http://schemas.microsoft.com/office/drawing/2014/main" id="{D23C740A-B20E-43AB-A4DC-3DB0DDB6FE06}"/>
              </a:ext>
            </a:extLst>
          </p:cNvPr>
          <p:cNvPicPr/>
          <p:nvPr/>
        </p:nvPicPr>
        <p:blipFill>
          <a:blip r:embed="rId4"/>
          <a:stretch>
            <a:fillRect/>
          </a:stretch>
        </p:blipFill>
        <p:spPr>
          <a:xfrm>
            <a:off x="10743459" y="90901"/>
            <a:ext cx="1343778" cy="1423886"/>
          </a:xfrm>
          <a:prstGeom prst="rect">
            <a:avLst/>
          </a:prstGeom>
        </p:spPr>
      </p:pic>
      <p:pic>
        <p:nvPicPr>
          <p:cNvPr id="8" name="Picture 7">
            <a:extLst>
              <a:ext uri="{FF2B5EF4-FFF2-40B4-BE49-F238E27FC236}">
                <a16:creationId xmlns:a16="http://schemas.microsoft.com/office/drawing/2014/main" id="{542B62F1-4E63-4BF7-BAB2-8731EFD77020}"/>
              </a:ext>
            </a:extLst>
          </p:cNvPr>
          <p:cNvPicPr/>
          <p:nvPr/>
        </p:nvPicPr>
        <p:blipFill>
          <a:blip r:embed="rId5"/>
          <a:stretch>
            <a:fillRect/>
          </a:stretch>
        </p:blipFill>
        <p:spPr>
          <a:xfrm>
            <a:off x="7946553" y="665652"/>
            <a:ext cx="2721352" cy="916437"/>
          </a:xfrm>
          <a:prstGeom prst="rect">
            <a:avLst/>
          </a:prstGeom>
        </p:spPr>
      </p:pic>
      <p:graphicFrame>
        <p:nvGraphicFramePr>
          <p:cNvPr id="9" name="Table 8">
            <a:extLst>
              <a:ext uri="{FF2B5EF4-FFF2-40B4-BE49-F238E27FC236}">
                <a16:creationId xmlns:a16="http://schemas.microsoft.com/office/drawing/2014/main" id="{72AEC9A7-5427-49DC-8CDF-3BD1249D0F53}"/>
              </a:ext>
            </a:extLst>
          </p:cNvPr>
          <p:cNvGraphicFramePr>
            <a:graphicFrameLocks noGrp="1"/>
          </p:cNvGraphicFramePr>
          <p:nvPr>
            <p:extLst>
              <p:ext uri="{D42A27DB-BD31-4B8C-83A1-F6EECF244321}">
                <p14:modId xmlns:p14="http://schemas.microsoft.com/office/powerpoint/2010/main" val="2687418377"/>
              </p:ext>
            </p:extLst>
          </p:nvPr>
        </p:nvGraphicFramePr>
        <p:xfrm>
          <a:off x="88900" y="1618311"/>
          <a:ext cx="11998338" cy="4602480"/>
        </p:xfrm>
        <a:graphic>
          <a:graphicData uri="http://schemas.openxmlformats.org/drawingml/2006/table">
            <a:tbl>
              <a:tblPr firstRow="1" bandRow="1">
                <a:tableStyleId>{073A0DAA-6AF3-43AB-8588-CEC1D06C72B9}</a:tableStyleId>
              </a:tblPr>
              <a:tblGrid>
                <a:gridCol w="1478925">
                  <a:extLst>
                    <a:ext uri="{9D8B030D-6E8A-4147-A177-3AD203B41FA5}">
                      <a16:colId xmlns:a16="http://schemas.microsoft.com/office/drawing/2014/main" val="492231936"/>
                    </a:ext>
                  </a:extLst>
                </a:gridCol>
                <a:gridCol w="4262524">
                  <a:extLst>
                    <a:ext uri="{9D8B030D-6E8A-4147-A177-3AD203B41FA5}">
                      <a16:colId xmlns:a16="http://schemas.microsoft.com/office/drawing/2014/main" val="2504004867"/>
                    </a:ext>
                  </a:extLst>
                </a:gridCol>
                <a:gridCol w="6256889">
                  <a:extLst>
                    <a:ext uri="{9D8B030D-6E8A-4147-A177-3AD203B41FA5}">
                      <a16:colId xmlns:a16="http://schemas.microsoft.com/office/drawing/2014/main" val="3055445143"/>
                    </a:ext>
                  </a:extLst>
                </a:gridCol>
              </a:tblGrid>
              <a:tr h="370840">
                <a:tc>
                  <a:txBody>
                    <a:bodyPr/>
                    <a:lstStyle/>
                    <a:p>
                      <a:r>
                        <a:rPr lang="en-GB" dirty="0"/>
                        <a:t>Measure</a:t>
                      </a:r>
                    </a:p>
                  </a:txBody>
                  <a:tcPr anchor="ctr">
                    <a:solidFill>
                      <a:srgbClr val="00AEEF"/>
                    </a:solidFill>
                  </a:tcPr>
                </a:tc>
                <a:tc>
                  <a:txBody>
                    <a:bodyPr/>
                    <a:lstStyle/>
                    <a:p>
                      <a:r>
                        <a:rPr lang="en-GB" dirty="0"/>
                        <a:t>Quantitative (participant questionnaires)</a:t>
                      </a:r>
                    </a:p>
                    <a:p>
                      <a:r>
                        <a:rPr lang="en-GB" dirty="0"/>
                        <a:t>Baseline </a:t>
                      </a:r>
                      <a:r>
                        <a:rPr lang="en-GB" dirty="0">
                          <a:sym typeface="Wingdings" panose="05000000000000000000" pitchFamily="2" charset="2"/>
                        </a:rPr>
                        <a:t></a:t>
                      </a:r>
                      <a:r>
                        <a:rPr lang="en-GB" dirty="0"/>
                        <a:t> 3 months</a:t>
                      </a:r>
                    </a:p>
                  </a:txBody>
                  <a:tcPr anchor="ctr">
                    <a:solidFill>
                      <a:srgbClr val="00AEEF"/>
                    </a:solidFill>
                  </a:tcPr>
                </a:tc>
                <a:tc>
                  <a:txBody>
                    <a:bodyPr/>
                    <a:lstStyle/>
                    <a:p>
                      <a:r>
                        <a:rPr lang="en-GB" dirty="0"/>
                        <a:t>Qualitative (focus groups/interviews)</a:t>
                      </a:r>
                    </a:p>
                  </a:txBody>
                  <a:tcPr anchor="ctr">
                    <a:solidFill>
                      <a:srgbClr val="00AEEF"/>
                    </a:solidFill>
                  </a:tcPr>
                </a:tc>
                <a:extLst>
                  <a:ext uri="{0D108BD9-81ED-4DB2-BD59-A6C34878D82A}">
                    <a16:rowId xmlns:a16="http://schemas.microsoft.com/office/drawing/2014/main" val="3910318659"/>
                  </a:ext>
                </a:extLst>
              </a:tr>
              <a:tr h="370840">
                <a:tc>
                  <a:txBody>
                    <a:bodyPr/>
                    <a:lstStyle/>
                    <a:p>
                      <a:r>
                        <a:rPr lang="en-GB" sz="1600" dirty="0"/>
                        <a:t>Physical wellbeing</a:t>
                      </a:r>
                    </a:p>
                  </a:txBody>
                  <a:tcPr anchor="ctr"/>
                </a:tc>
                <a:tc>
                  <a:txBody>
                    <a:bodyPr/>
                    <a:lstStyle/>
                    <a:p>
                      <a:r>
                        <a:rPr lang="en-GB" sz="1600" dirty="0"/>
                        <a:t>↑ Physical activity levels, particularly walking</a:t>
                      </a:r>
                    </a:p>
                    <a:p>
                      <a:r>
                        <a:rPr lang="en-GB" sz="1600" dirty="0"/>
                        <a:t>↑ Motivation to be active</a:t>
                      </a:r>
                    </a:p>
                  </a:txBody>
                  <a:tcPr anchor="ctr"/>
                </a:tc>
                <a:tc>
                  <a:txBody>
                    <a:bodyPr/>
                    <a:lstStyle/>
                    <a:p>
                      <a:r>
                        <a:rPr lang="en-GB" sz="1600" dirty="0"/>
                        <a:t>Motivations are changing</a:t>
                      </a:r>
                    </a:p>
                    <a:p>
                      <a:r>
                        <a:rPr lang="en-GB" sz="1600" dirty="0"/>
                        <a:t>Barriers to participation breaking down, e.g. fear of judgement</a:t>
                      </a:r>
                    </a:p>
                    <a:p>
                      <a:r>
                        <a:rPr lang="en-GB" sz="1600" dirty="0"/>
                        <a:t>Behaviours changing – being active in their own time</a:t>
                      </a:r>
                    </a:p>
                  </a:txBody>
                  <a:tcPr anchor="ctr"/>
                </a:tc>
                <a:extLst>
                  <a:ext uri="{0D108BD9-81ED-4DB2-BD59-A6C34878D82A}">
                    <a16:rowId xmlns:a16="http://schemas.microsoft.com/office/drawing/2014/main" val="1224796199"/>
                  </a:ext>
                </a:extLst>
              </a:tr>
              <a:tr h="370840">
                <a:tc>
                  <a:txBody>
                    <a:bodyPr/>
                    <a:lstStyle/>
                    <a:p>
                      <a:r>
                        <a:rPr lang="en-GB" sz="1600" dirty="0"/>
                        <a:t>Mental wellbeing</a:t>
                      </a:r>
                    </a:p>
                  </a:txBody>
                  <a:tcPr anchor="ctr"/>
                </a:tc>
                <a:tc>
                  <a:txBody>
                    <a:bodyPr/>
                    <a:lstStyle/>
                    <a:p>
                      <a:r>
                        <a:rPr lang="en-GB" sz="1600" dirty="0"/>
                        <a:t>↑ Mental wellbeing</a:t>
                      </a:r>
                    </a:p>
                    <a:p>
                      <a:r>
                        <a:rPr lang="en-GB" sz="1600" dirty="0"/>
                        <a:t>↑ Resilience</a:t>
                      </a:r>
                    </a:p>
                  </a:txBody>
                  <a:tcPr anchor="ctr"/>
                </a:tc>
                <a:tc>
                  <a:txBody>
                    <a:bodyPr/>
                    <a:lstStyle/>
                    <a:p>
                      <a:r>
                        <a:rPr lang="en-GB" sz="1600" dirty="0"/>
                        <a:t>Group leads and members reporting activity is contributing to their mental wellbeing but activity should be regular to ensure long-term benefits</a:t>
                      </a:r>
                    </a:p>
                  </a:txBody>
                  <a:tcPr anchor="ctr"/>
                </a:tc>
                <a:extLst>
                  <a:ext uri="{0D108BD9-81ED-4DB2-BD59-A6C34878D82A}">
                    <a16:rowId xmlns:a16="http://schemas.microsoft.com/office/drawing/2014/main" val="2219775337"/>
                  </a:ext>
                </a:extLst>
              </a:tr>
              <a:tr h="370840">
                <a:tc>
                  <a:txBody>
                    <a:bodyPr/>
                    <a:lstStyle/>
                    <a:p>
                      <a:r>
                        <a:rPr lang="en-GB" sz="1600" dirty="0"/>
                        <a:t>Individual development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Reported quality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Perceived health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Ability to set and achieve goals</a:t>
                      </a:r>
                    </a:p>
                  </a:txBody>
                  <a:tcPr anchor="ctr"/>
                </a:tc>
                <a:tc>
                  <a:txBody>
                    <a:bodyPr/>
                    <a:lstStyle/>
                    <a:p>
                      <a:r>
                        <a:rPr lang="en-GB" sz="1600" dirty="0"/>
                        <a:t>Making new friends</a:t>
                      </a:r>
                    </a:p>
                    <a:p>
                      <a:r>
                        <a:rPr lang="en-GB" sz="1600" dirty="0"/>
                        <a:t>Improved confidence</a:t>
                      </a:r>
                    </a:p>
                  </a:txBody>
                  <a:tcPr anchor="ctr"/>
                </a:tc>
                <a:extLst>
                  <a:ext uri="{0D108BD9-81ED-4DB2-BD59-A6C34878D82A}">
                    <a16:rowId xmlns:a16="http://schemas.microsoft.com/office/drawing/2014/main" val="4151770112"/>
                  </a:ext>
                </a:extLst>
              </a:tr>
              <a:tr h="370840">
                <a:tc>
                  <a:txBody>
                    <a:bodyPr/>
                    <a:lstStyle/>
                    <a:p>
                      <a:r>
                        <a:rPr lang="en-GB" sz="1600" dirty="0"/>
                        <a:t>Social and Community development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Confidence to try new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Confidence to try new social activities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Groups attracting new members</a:t>
                      </a:r>
                    </a:p>
                  </a:txBody>
                  <a:tcPr anchor="ctr"/>
                </a:tc>
                <a:extLst>
                  <a:ext uri="{0D108BD9-81ED-4DB2-BD59-A6C34878D82A}">
                    <a16:rowId xmlns:a16="http://schemas.microsoft.com/office/drawing/2014/main" val="1832710699"/>
                  </a:ext>
                </a:extLst>
              </a:tr>
              <a:tr h="370840">
                <a:tc>
                  <a:txBody>
                    <a:bodyPr/>
                    <a:lstStyle/>
                    <a:p>
                      <a:r>
                        <a:rPr lang="en-GB" sz="1600" dirty="0"/>
                        <a:t>Economic development</a:t>
                      </a:r>
                    </a:p>
                  </a:txBody>
                  <a:tcPr anchor="ctr"/>
                </a:tc>
                <a:tc>
                  <a:txBody>
                    <a:bodyPr/>
                    <a:lstStyle/>
                    <a:p>
                      <a:r>
                        <a:rPr lang="en-GB" sz="1600" dirty="0"/>
                        <a:t>↓ In use of crisis services*</a:t>
                      </a:r>
                    </a:p>
                    <a:p>
                      <a:r>
                        <a:rPr lang="en-GB" sz="1100" dirty="0"/>
                        <a:t>* In most services, but some increase in others. Context of visits is not explored so this data should be taken with caution</a:t>
                      </a:r>
                      <a:endParaRPr lang="en-GB" sz="1050" dirty="0"/>
                    </a:p>
                  </a:txBody>
                  <a:tcPr anchor="ctr"/>
                </a:tc>
                <a:tc>
                  <a:txBody>
                    <a:bodyPr/>
                    <a:lstStyle/>
                    <a:p>
                      <a:r>
                        <a:rPr lang="en-GB" sz="1600" dirty="0"/>
                        <a:t>Participants suggest there should be great awareness of the impact of peer support amongst HCPs</a:t>
                      </a:r>
                    </a:p>
                  </a:txBody>
                  <a:tcPr anchor="ctr"/>
                </a:tc>
                <a:extLst>
                  <a:ext uri="{0D108BD9-81ED-4DB2-BD59-A6C34878D82A}">
                    <a16:rowId xmlns:a16="http://schemas.microsoft.com/office/drawing/2014/main" val="900043230"/>
                  </a:ext>
                </a:extLst>
              </a:tr>
            </a:tbl>
          </a:graphicData>
        </a:graphic>
      </p:graphicFrame>
    </p:spTree>
    <p:extLst>
      <p:ext uri="{BB962C8B-B14F-4D97-AF65-F5344CB8AC3E}">
        <p14:creationId xmlns:p14="http://schemas.microsoft.com/office/powerpoint/2010/main" val="419854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bmp">
            <a:extLst>
              <a:ext uri="{FF2B5EF4-FFF2-40B4-BE49-F238E27FC236}">
                <a16:creationId xmlns:a16="http://schemas.microsoft.com/office/drawing/2014/main" id="{EC09CB6C-1F41-4931-98D1-EC4ECD85BE09}"/>
              </a:ext>
            </a:extLst>
          </p:cNvPr>
          <p:cNvPicPr>
            <a:picLocks noChangeAspect="1"/>
          </p:cNvPicPr>
          <p:nvPr/>
        </p:nvPicPr>
        <p:blipFill>
          <a:blip r:embed="rId2" cstate="print"/>
          <a:stretch>
            <a:fillRect/>
          </a:stretch>
        </p:blipFill>
        <p:spPr>
          <a:xfrm>
            <a:off x="0" y="5575937"/>
            <a:ext cx="1349345" cy="1282063"/>
          </a:xfrm>
          <a:prstGeom prst="rect">
            <a:avLst/>
          </a:prstGeom>
        </p:spPr>
      </p:pic>
      <p:sp>
        <p:nvSpPr>
          <p:cNvPr id="7" name="Title 1">
            <a:extLst>
              <a:ext uri="{FF2B5EF4-FFF2-40B4-BE49-F238E27FC236}">
                <a16:creationId xmlns:a16="http://schemas.microsoft.com/office/drawing/2014/main" id="{FC59FF8C-8195-4CEE-8963-7C88F07848A3}"/>
              </a:ext>
            </a:extLst>
          </p:cNvPr>
          <p:cNvSpPr>
            <a:spLocks noGrp="1"/>
          </p:cNvSpPr>
          <p:nvPr>
            <p:ph type="title"/>
          </p:nvPr>
        </p:nvSpPr>
        <p:spPr>
          <a:xfrm>
            <a:off x="49421" y="47050"/>
            <a:ext cx="10515600" cy="1325563"/>
          </a:xfrm>
        </p:spPr>
        <p:txBody>
          <a:bodyPr/>
          <a:lstStyle/>
          <a:p>
            <a:r>
              <a:rPr lang="en-GB" dirty="0"/>
              <a:t>What our groups say</a:t>
            </a:r>
          </a:p>
        </p:txBody>
      </p:sp>
      <p:sp>
        <p:nvSpPr>
          <p:cNvPr id="10" name="Speech Bubble: Oval 9">
            <a:extLst>
              <a:ext uri="{FF2B5EF4-FFF2-40B4-BE49-F238E27FC236}">
                <a16:creationId xmlns:a16="http://schemas.microsoft.com/office/drawing/2014/main" id="{DB4126CA-0332-4905-95D2-65C9DC63C6E0}"/>
              </a:ext>
            </a:extLst>
          </p:cNvPr>
          <p:cNvSpPr/>
          <p:nvPr/>
        </p:nvSpPr>
        <p:spPr>
          <a:xfrm>
            <a:off x="285488" y="1223250"/>
            <a:ext cx="2689650" cy="1664900"/>
          </a:xfrm>
          <a:prstGeom prst="wedgeEllipseCallout">
            <a:avLst>
              <a:gd name="adj1" fmla="val -42467"/>
              <a:gd name="adj2" fmla="val 60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54CF3E4-9EE7-41E0-A66F-859463E8D6AE}"/>
              </a:ext>
            </a:extLst>
          </p:cNvPr>
          <p:cNvSpPr txBox="1"/>
          <p:nvPr/>
        </p:nvSpPr>
        <p:spPr>
          <a:xfrm>
            <a:off x="498623" y="1459754"/>
            <a:ext cx="2453473" cy="1200329"/>
          </a:xfrm>
          <a:prstGeom prst="rect">
            <a:avLst/>
          </a:prstGeom>
          <a:noFill/>
        </p:spPr>
        <p:txBody>
          <a:bodyPr wrap="square" rtlCol="0">
            <a:spAutoFit/>
          </a:bodyPr>
          <a:lstStyle/>
          <a:p>
            <a:r>
              <a:rPr lang="en-GB" i="1" dirty="0">
                <a:solidFill>
                  <a:schemeClr val="bg1"/>
                </a:solidFill>
                <a:ea typeface="Times New Roman" panose="02020603050405020304" pitchFamily="18" charset="0"/>
                <a:cs typeface="Arial" panose="020B0604020202020204" pitchFamily="34" charset="0"/>
              </a:rPr>
              <a:t>“It gives me a sense of achievement by leading the group” </a:t>
            </a:r>
          </a:p>
          <a:p>
            <a:r>
              <a:rPr lang="en-GB" dirty="0">
                <a:solidFill>
                  <a:schemeClr val="bg1"/>
                </a:solidFill>
                <a:cs typeface="Arial" panose="020B0604020202020204" pitchFamily="34" charset="0"/>
              </a:rPr>
              <a:t>Group lead</a:t>
            </a:r>
            <a:endParaRPr lang="en-GB" dirty="0">
              <a:solidFill>
                <a:schemeClr val="bg1"/>
              </a:solidFill>
            </a:endParaRPr>
          </a:p>
        </p:txBody>
      </p:sp>
      <p:sp>
        <p:nvSpPr>
          <p:cNvPr id="11" name="Speech Bubble: Oval 10">
            <a:extLst>
              <a:ext uri="{FF2B5EF4-FFF2-40B4-BE49-F238E27FC236}">
                <a16:creationId xmlns:a16="http://schemas.microsoft.com/office/drawing/2014/main" id="{23630461-E619-478D-B42E-BB544D373ED8}"/>
              </a:ext>
            </a:extLst>
          </p:cNvPr>
          <p:cNvSpPr/>
          <p:nvPr/>
        </p:nvSpPr>
        <p:spPr>
          <a:xfrm>
            <a:off x="8214588" y="1369421"/>
            <a:ext cx="3896826" cy="23095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2B4D44-82F0-4307-86B4-885EF44B77BA}"/>
              </a:ext>
            </a:extLst>
          </p:cNvPr>
          <p:cNvSpPr txBox="1"/>
          <p:nvPr/>
        </p:nvSpPr>
        <p:spPr>
          <a:xfrm>
            <a:off x="8693330" y="1667315"/>
            <a:ext cx="3200400" cy="1754326"/>
          </a:xfrm>
          <a:prstGeom prst="rect">
            <a:avLst/>
          </a:prstGeom>
          <a:noFill/>
        </p:spPr>
        <p:txBody>
          <a:bodyPr wrap="square" rtlCol="0">
            <a:spAutoFit/>
          </a:bodyPr>
          <a:lstStyle/>
          <a:p>
            <a:r>
              <a:rPr lang="en-GB" i="1" dirty="0">
                <a:solidFill>
                  <a:schemeClr val="bg1"/>
                </a:solidFill>
              </a:rPr>
              <a:t>“Some of them are even – not only doing the exercises once a week at the group, but also they’re doing them when they’re at home as well”</a:t>
            </a:r>
          </a:p>
          <a:p>
            <a:r>
              <a:rPr lang="en-GB" dirty="0">
                <a:solidFill>
                  <a:schemeClr val="bg1"/>
                </a:solidFill>
              </a:rPr>
              <a:t>Group lead </a:t>
            </a:r>
          </a:p>
        </p:txBody>
      </p:sp>
      <p:sp>
        <p:nvSpPr>
          <p:cNvPr id="12" name="Speech Bubble: Oval 11">
            <a:extLst>
              <a:ext uri="{FF2B5EF4-FFF2-40B4-BE49-F238E27FC236}">
                <a16:creationId xmlns:a16="http://schemas.microsoft.com/office/drawing/2014/main" id="{070DE86A-2AC7-474B-919A-2637831EF553}"/>
              </a:ext>
            </a:extLst>
          </p:cNvPr>
          <p:cNvSpPr/>
          <p:nvPr/>
        </p:nvSpPr>
        <p:spPr>
          <a:xfrm>
            <a:off x="6125297" y="3414023"/>
            <a:ext cx="2926919" cy="1552406"/>
          </a:xfrm>
          <a:prstGeom prst="wedgeEllipseCallout">
            <a:avLst>
              <a:gd name="adj1" fmla="val 32419"/>
              <a:gd name="adj2" fmla="val 65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8432B2A-F6E4-4A31-9CF2-357AE26A4E33}"/>
              </a:ext>
            </a:extLst>
          </p:cNvPr>
          <p:cNvSpPr txBox="1"/>
          <p:nvPr/>
        </p:nvSpPr>
        <p:spPr>
          <a:xfrm>
            <a:off x="6285008" y="3728234"/>
            <a:ext cx="2926918" cy="923330"/>
          </a:xfrm>
          <a:prstGeom prst="rect">
            <a:avLst/>
          </a:prstGeom>
          <a:noFill/>
        </p:spPr>
        <p:txBody>
          <a:bodyPr wrap="square" rtlCol="0">
            <a:spAutoFit/>
          </a:bodyPr>
          <a:lstStyle/>
          <a:p>
            <a:r>
              <a:rPr lang="en-GB" i="1" dirty="0">
                <a:solidFill>
                  <a:schemeClr val="bg1"/>
                </a:solidFill>
              </a:rPr>
              <a:t>“I just feel that it has given me a sense of achievement”</a:t>
            </a:r>
          </a:p>
          <a:p>
            <a:r>
              <a:rPr lang="en-GB" dirty="0">
                <a:solidFill>
                  <a:schemeClr val="bg1"/>
                </a:solidFill>
              </a:rPr>
              <a:t>Group lead</a:t>
            </a:r>
          </a:p>
        </p:txBody>
      </p:sp>
      <p:sp>
        <p:nvSpPr>
          <p:cNvPr id="18" name="Speech Bubble: Oval 17">
            <a:extLst>
              <a:ext uri="{FF2B5EF4-FFF2-40B4-BE49-F238E27FC236}">
                <a16:creationId xmlns:a16="http://schemas.microsoft.com/office/drawing/2014/main" id="{7B895D71-3223-4E75-A927-770274287BB9}"/>
              </a:ext>
            </a:extLst>
          </p:cNvPr>
          <p:cNvSpPr/>
          <p:nvPr/>
        </p:nvSpPr>
        <p:spPr>
          <a:xfrm>
            <a:off x="5679727" y="491082"/>
            <a:ext cx="3323659" cy="14643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431A077-A2F8-41C9-80DD-90F8595CBDAB}"/>
              </a:ext>
            </a:extLst>
          </p:cNvPr>
          <p:cNvSpPr txBox="1"/>
          <p:nvPr/>
        </p:nvSpPr>
        <p:spPr>
          <a:xfrm>
            <a:off x="6120886" y="620508"/>
            <a:ext cx="3168316" cy="1200329"/>
          </a:xfrm>
          <a:prstGeom prst="rect">
            <a:avLst/>
          </a:prstGeom>
          <a:noFill/>
        </p:spPr>
        <p:txBody>
          <a:bodyPr wrap="square" rtlCol="0">
            <a:spAutoFit/>
          </a:bodyPr>
          <a:lstStyle/>
          <a:p>
            <a:r>
              <a:rPr lang="en-GB" i="1" dirty="0">
                <a:solidFill>
                  <a:schemeClr val="bg1"/>
                </a:solidFill>
                <a:ea typeface="Times New Roman" panose="02020603050405020304" pitchFamily="18" charset="0"/>
                <a:cs typeface="Arial" panose="020B0604020202020204" pitchFamily="34" charset="0"/>
              </a:rPr>
              <a:t>“The social side here is so important, it’s a very, very important side of it”</a:t>
            </a:r>
          </a:p>
          <a:p>
            <a:r>
              <a:rPr lang="en-GB" dirty="0">
                <a:solidFill>
                  <a:schemeClr val="bg1"/>
                </a:solidFill>
                <a:ea typeface="Times New Roman" panose="02020603050405020304" pitchFamily="18" charset="0"/>
                <a:cs typeface="Arial" panose="020B0604020202020204" pitchFamily="34" charset="0"/>
              </a:rPr>
              <a:t>Group member</a:t>
            </a:r>
          </a:p>
        </p:txBody>
      </p:sp>
      <p:sp>
        <p:nvSpPr>
          <p:cNvPr id="22" name="Speech Bubble: Oval 21">
            <a:extLst>
              <a:ext uri="{FF2B5EF4-FFF2-40B4-BE49-F238E27FC236}">
                <a16:creationId xmlns:a16="http://schemas.microsoft.com/office/drawing/2014/main" id="{E51FAEF8-3DA5-4751-9711-04055A59B51B}"/>
              </a:ext>
            </a:extLst>
          </p:cNvPr>
          <p:cNvSpPr/>
          <p:nvPr/>
        </p:nvSpPr>
        <p:spPr>
          <a:xfrm>
            <a:off x="3787325" y="1883880"/>
            <a:ext cx="2637703" cy="1552406"/>
          </a:xfrm>
          <a:prstGeom prst="wedgeEllipseCallout">
            <a:avLst>
              <a:gd name="adj1" fmla="val 58063"/>
              <a:gd name="adj2" fmla="val 47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8B67E28-BBDF-4E34-A288-B1B6D66217C6}"/>
              </a:ext>
            </a:extLst>
          </p:cNvPr>
          <p:cNvSpPr txBox="1"/>
          <p:nvPr/>
        </p:nvSpPr>
        <p:spPr>
          <a:xfrm>
            <a:off x="3947036" y="2198091"/>
            <a:ext cx="2637702" cy="923330"/>
          </a:xfrm>
          <a:prstGeom prst="rect">
            <a:avLst/>
          </a:prstGeom>
          <a:noFill/>
        </p:spPr>
        <p:txBody>
          <a:bodyPr wrap="square" rtlCol="0">
            <a:spAutoFit/>
          </a:bodyPr>
          <a:lstStyle/>
          <a:p>
            <a:r>
              <a:rPr lang="en-GB" i="1" dirty="0">
                <a:solidFill>
                  <a:schemeClr val="bg1"/>
                </a:solidFill>
              </a:rPr>
              <a:t>“Being involved in it, it’s helped my confidence”</a:t>
            </a:r>
          </a:p>
          <a:p>
            <a:r>
              <a:rPr lang="en-GB" dirty="0">
                <a:solidFill>
                  <a:schemeClr val="bg1"/>
                </a:solidFill>
              </a:rPr>
              <a:t>Group member</a:t>
            </a:r>
          </a:p>
        </p:txBody>
      </p:sp>
      <p:sp>
        <p:nvSpPr>
          <p:cNvPr id="24" name="Speech Bubble: Oval 23">
            <a:extLst>
              <a:ext uri="{FF2B5EF4-FFF2-40B4-BE49-F238E27FC236}">
                <a16:creationId xmlns:a16="http://schemas.microsoft.com/office/drawing/2014/main" id="{C4524EE9-31DB-4520-8E44-65F584846827}"/>
              </a:ext>
            </a:extLst>
          </p:cNvPr>
          <p:cNvSpPr/>
          <p:nvPr/>
        </p:nvSpPr>
        <p:spPr>
          <a:xfrm>
            <a:off x="8799911" y="4636286"/>
            <a:ext cx="3325963" cy="1971125"/>
          </a:xfrm>
          <a:prstGeom prst="wedgeEllipseCallout">
            <a:avLst>
              <a:gd name="adj1" fmla="val -36475"/>
              <a:gd name="adj2" fmla="val 56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AABD06F-9444-47C5-AD74-A9BA424CBBA4}"/>
              </a:ext>
            </a:extLst>
          </p:cNvPr>
          <p:cNvSpPr txBox="1"/>
          <p:nvPr/>
        </p:nvSpPr>
        <p:spPr>
          <a:xfrm>
            <a:off x="9121892" y="4865389"/>
            <a:ext cx="3200400" cy="1477328"/>
          </a:xfrm>
          <a:prstGeom prst="rect">
            <a:avLst/>
          </a:prstGeom>
          <a:noFill/>
        </p:spPr>
        <p:txBody>
          <a:bodyPr wrap="square" rtlCol="0">
            <a:spAutoFit/>
          </a:bodyPr>
          <a:lstStyle/>
          <a:p>
            <a:r>
              <a:rPr lang="en-GB" i="1" dirty="0">
                <a:solidFill>
                  <a:schemeClr val="bg1"/>
                </a:solidFill>
              </a:rPr>
              <a:t>“It’s very uplifting…these physical activities give me energy and positivity and I feel better in myself”</a:t>
            </a:r>
          </a:p>
          <a:p>
            <a:r>
              <a:rPr lang="en-GB" dirty="0">
                <a:solidFill>
                  <a:schemeClr val="bg1"/>
                </a:solidFill>
              </a:rPr>
              <a:t>Group member</a:t>
            </a:r>
          </a:p>
        </p:txBody>
      </p:sp>
      <p:sp>
        <p:nvSpPr>
          <p:cNvPr id="26" name="Speech Bubble: Oval 25">
            <a:extLst>
              <a:ext uri="{FF2B5EF4-FFF2-40B4-BE49-F238E27FC236}">
                <a16:creationId xmlns:a16="http://schemas.microsoft.com/office/drawing/2014/main" id="{11890F63-6D86-4DFA-B536-712B04438B5A}"/>
              </a:ext>
            </a:extLst>
          </p:cNvPr>
          <p:cNvSpPr/>
          <p:nvPr/>
        </p:nvSpPr>
        <p:spPr>
          <a:xfrm>
            <a:off x="405874" y="3206289"/>
            <a:ext cx="3168316" cy="1538723"/>
          </a:xfrm>
          <a:prstGeom prst="wedgeEllipseCallout">
            <a:avLst>
              <a:gd name="adj1" fmla="val -47116"/>
              <a:gd name="adj2" fmla="val 50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CCE1DC4-364A-4DF2-9DF1-23BF6E9611CF}"/>
              </a:ext>
            </a:extLst>
          </p:cNvPr>
          <p:cNvSpPr txBox="1"/>
          <p:nvPr/>
        </p:nvSpPr>
        <p:spPr>
          <a:xfrm>
            <a:off x="728622" y="3462949"/>
            <a:ext cx="2710352" cy="1200329"/>
          </a:xfrm>
          <a:prstGeom prst="rect">
            <a:avLst/>
          </a:prstGeom>
          <a:noFill/>
        </p:spPr>
        <p:txBody>
          <a:bodyPr wrap="square" rtlCol="0">
            <a:spAutoFit/>
          </a:bodyPr>
          <a:lstStyle/>
          <a:p>
            <a:r>
              <a:rPr lang="en-GB" i="1" dirty="0">
                <a:solidFill>
                  <a:schemeClr val="bg1"/>
                </a:solidFill>
              </a:rPr>
              <a:t>“I always feel when I come in and when I leave here, I feel a much better person”</a:t>
            </a:r>
          </a:p>
          <a:p>
            <a:r>
              <a:rPr lang="en-GB" dirty="0">
                <a:solidFill>
                  <a:schemeClr val="bg1"/>
                </a:solidFill>
              </a:rPr>
              <a:t>Group member</a:t>
            </a:r>
          </a:p>
        </p:txBody>
      </p:sp>
      <p:sp>
        <p:nvSpPr>
          <p:cNvPr id="20" name="Speech Bubble: Oval 19">
            <a:extLst>
              <a:ext uri="{FF2B5EF4-FFF2-40B4-BE49-F238E27FC236}">
                <a16:creationId xmlns:a16="http://schemas.microsoft.com/office/drawing/2014/main" id="{78F5EFAC-AD6C-494E-B519-BF4678B405D0}"/>
              </a:ext>
            </a:extLst>
          </p:cNvPr>
          <p:cNvSpPr/>
          <p:nvPr/>
        </p:nvSpPr>
        <p:spPr>
          <a:xfrm>
            <a:off x="2729299" y="4181041"/>
            <a:ext cx="3817522" cy="2581089"/>
          </a:xfrm>
          <a:prstGeom prst="wedgeEllipseCallout">
            <a:avLst>
              <a:gd name="adj1" fmla="val -69398"/>
              <a:gd name="adj2" fmla="val -12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43493ED-DC1F-4C24-8D1B-43F0763B185D}"/>
              </a:ext>
            </a:extLst>
          </p:cNvPr>
          <p:cNvSpPr/>
          <p:nvPr/>
        </p:nvSpPr>
        <p:spPr>
          <a:xfrm>
            <a:off x="3179888" y="4481336"/>
            <a:ext cx="3489159" cy="2031325"/>
          </a:xfrm>
          <a:prstGeom prst="rect">
            <a:avLst/>
          </a:prstGeom>
        </p:spPr>
        <p:txBody>
          <a:bodyPr wrap="square">
            <a:spAutoFit/>
          </a:bodyPr>
          <a:lstStyle/>
          <a:p>
            <a:pPr>
              <a:spcAft>
                <a:spcPts val="0"/>
              </a:spcAft>
            </a:pPr>
            <a:r>
              <a:rPr lang="en-GB" i="1" dirty="0">
                <a:solidFill>
                  <a:schemeClr val="bg1"/>
                </a:solidFill>
                <a:latin typeface="Calibri" panose="020F0502020204030204" pitchFamily="34" charset="0"/>
                <a:ea typeface="Times New Roman" panose="02020603050405020304" pitchFamily="18" charset="0"/>
              </a:rPr>
              <a:t>“The table tennis activity has helped me build more confidence both with people and the game which encouraged me to start playing competitively as I've enjoyed it so much.”</a:t>
            </a:r>
          </a:p>
          <a:p>
            <a:pPr>
              <a:spcAft>
                <a:spcPts val="0"/>
              </a:spcAft>
            </a:pPr>
            <a:r>
              <a:rPr lang="en-GB" i="1" dirty="0">
                <a:solidFill>
                  <a:schemeClr val="bg1"/>
                </a:solidFill>
                <a:latin typeface="Calibri" panose="020F0502020204030204" pitchFamily="34" charset="0"/>
                <a:ea typeface="Calibri" panose="020F0502020204030204" pitchFamily="34" charset="0"/>
              </a:rPr>
              <a:t>  Group member</a:t>
            </a:r>
            <a:endParaRPr lang="en-GB"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091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How can you be involved?</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838200" y="2055388"/>
            <a:ext cx="10515600" cy="40014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Get bespoke support (including funding where necessary) to facilitate your own activities</a:t>
            </a:r>
          </a:p>
          <a:p>
            <a:r>
              <a:rPr lang="en-GB" sz="3200" dirty="0"/>
              <a:t>Use the toolkit for guidance and information</a:t>
            </a:r>
          </a:p>
          <a:p>
            <a:r>
              <a:rPr lang="en-GB" sz="3200" dirty="0"/>
              <a:t>Speak to your group members/service users about the opportunity</a:t>
            </a:r>
          </a:p>
          <a:p>
            <a:r>
              <a:rPr lang="en-GB" sz="3200" dirty="0"/>
              <a:t>Tell other local organisations</a:t>
            </a:r>
          </a:p>
          <a:p>
            <a:r>
              <a:rPr lang="en-GB" sz="3200" dirty="0"/>
              <a:t>Get in touch for more information – no such thing as a silly idea or question</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spTree>
    <p:extLst>
      <p:ext uri="{BB962C8B-B14F-4D97-AF65-F5344CB8AC3E}">
        <p14:creationId xmlns:p14="http://schemas.microsoft.com/office/powerpoint/2010/main" val="196274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‘Rethink Activity’ project</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sp>
        <p:nvSpPr>
          <p:cNvPr id="9" name="Content Placeholder 2">
            <a:extLst>
              <a:ext uri="{FF2B5EF4-FFF2-40B4-BE49-F238E27FC236}">
                <a16:creationId xmlns:a16="http://schemas.microsoft.com/office/drawing/2014/main" id="{99B96E10-85BC-4F36-9C43-09C7D0D72165}"/>
              </a:ext>
            </a:extLst>
          </p:cNvPr>
          <p:cNvSpPr txBox="1">
            <a:spLocks/>
          </p:cNvSpPr>
          <p:nvPr/>
        </p:nvSpPr>
        <p:spPr>
          <a:xfrm>
            <a:off x="838200" y="2857500"/>
            <a:ext cx="10515600"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FF0000"/>
                </a:solidFill>
              </a:rPr>
              <a:t>Any questions?</a:t>
            </a:r>
          </a:p>
        </p:txBody>
      </p:sp>
    </p:spTree>
    <p:extLst>
      <p:ext uri="{BB962C8B-B14F-4D97-AF65-F5344CB8AC3E}">
        <p14:creationId xmlns:p14="http://schemas.microsoft.com/office/powerpoint/2010/main" val="378274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C781CF-5D90-463F-BFE2-ACFBDFF7F154}"/>
              </a:ext>
            </a:extLst>
          </p:cNvPr>
          <p:cNvSpPr>
            <a:spLocks noGrp="1"/>
          </p:cNvSpPr>
          <p:nvPr>
            <p:ph type="ctrTitle"/>
          </p:nvPr>
        </p:nvSpPr>
        <p:spPr>
          <a:xfrm>
            <a:off x="1775519" y="771978"/>
            <a:ext cx="8640960" cy="3393621"/>
          </a:xfrm>
        </p:spPr>
        <p:txBody>
          <a:bodyPr anchor="t">
            <a:noAutofit/>
          </a:bodyPr>
          <a:lstStyle/>
          <a:p>
            <a:pPr>
              <a:lnSpc>
                <a:spcPct val="150000"/>
              </a:lnSpc>
            </a:pPr>
            <a:r>
              <a:rPr lang="en-GB" sz="4800" b="1" dirty="0">
                <a:solidFill>
                  <a:srgbClr val="FF0000"/>
                </a:solidFill>
                <a:latin typeface="Arial" pitchFamily="34" charset="0"/>
                <a:cs typeface="Arial" pitchFamily="34" charset="0"/>
              </a:rPr>
              <a:t>Mel Islin</a:t>
            </a:r>
            <a:br>
              <a:rPr lang="en-GB" sz="4800" b="1" dirty="0">
                <a:solidFill>
                  <a:srgbClr val="00AEEF"/>
                </a:solidFill>
                <a:latin typeface="Arial" pitchFamily="34" charset="0"/>
                <a:cs typeface="Arial" pitchFamily="34" charset="0"/>
              </a:rPr>
            </a:br>
            <a:r>
              <a:rPr lang="en-GB" sz="3600" b="1" dirty="0">
                <a:solidFill>
                  <a:srgbClr val="00AEEF"/>
                </a:solidFill>
                <a:latin typeface="Arial" pitchFamily="34" charset="0"/>
                <a:cs typeface="Arial" pitchFamily="34" charset="0"/>
              </a:rPr>
              <a:t>Physical Activity Programme Manager</a:t>
            </a:r>
            <a:br>
              <a:rPr lang="en-GB" sz="3600" b="1" dirty="0">
                <a:solidFill>
                  <a:srgbClr val="00B0F0"/>
                </a:solidFill>
                <a:latin typeface="Arial" pitchFamily="34" charset="0"/>
                <a:cs typeface="Arial" pitchFamily="34" charset="0"/>
              </a:rPr>
            </a:br>
            <a:r>
              <a:rPr lang="en-GB" sz="3600" b="1" dirty="0">
                <a:solidFill>
                  <a:srgbClr val="FF0000"/>
                </a:solidFill>
                <a:latin typeface="Arial" pitchFamily="34" charset="0"/>
                <a:cs typeface="Arial" pitchFamily="34" charset="0"/>
                <a:hlinkClick r:id="rId2"/>
              </a:rPr>
              <a:t>Mel.Islin@rethink.org</a:t>
            </a:r>
            <a:br>
              <a:rPr lang="en-GB" sz="3600" b="1" dirty="0">
                <a:solidFill>
                  <a:srgbClr val="FF0000"/>
                </a:solidFill>
                <a:latin typeface="Arial" pitchFamily="34" charset="0"/>
                <a:cs typeface="Arial" pitchFamily="34" charset="0"/>
              </a:rPr>
            </a:br>
            <a:r>
              <a:rPr lang="en-GB" sz="3600" b="1" dirty="0">
                <a:solidFill>
                  <a:srgbClr val="00AEEF"/>
                </a:solidFill>
                <a:latin typeface="Arial" pitchFamily="34" charset="0"/>
                <a:cs typeface="Arial" pitchFamily="34" charset="0"/>
              </a:rPr>
              <a:t>07483 332558</a:t>
            </a:r>
            <a:br>
              <a:rPr lang="en-GB" sz="4800" b="1" dirty="0">
                <a:solidFill>
                  <a:srgbClr val="FF0000"/>
                </a:solidFill>
                <a:latin typeface="Arial" pitchFamily="34" charset="0"/>
                <a:cs typeface="Arial" pitchFamily="34" charset="0"/>
              </a:rPr>
            </a:br>
            <a:endParaRPr lang="en-GB" sz="4800" b="1" dirty="0">
              <a:solidFill>
                <a:srgbClr val="00B0F0"/>
              </a:solidFill>
              <a:latin typeface="Arial" pitchFamily="34" charset="0"/>
              <a:cs typeface="Arial" pitchFamily="34" charset="0"/>
            </a:endParaRPr>
          </a:p>
        </p:txBody>
      </p:sp>
      <p:pic>
        <p:nvPicPr>
          <p:cNvPr id="7" name="Picture 6" descr="logo.bmp">
            <a:extLst>
              <a:ext uri="{FF2B5EF4-FFF2-40B4-BE49-F238E27FC236}">
                <a16:creationId xmlns:a16="http://schemas.microsoft.com/office/drawing/2014/main" id="{FCDF4818-4EBB-4681-8DC7-06283DEF8031}"/>
              </a:ext>
            </a:extLst>
          </p:cNvPr>
          <p:cNvPicPr>
            <a:picLocks noChangeAspect="1"/>
          </p:cNvPicPr>
          <p:nvPr/>
        </p:nvPicPr>
        <p:blipFill>
          <a:blip r:embed="rId3" cstate="print"/>
          <a:stretch>
            <a:fillRect/>
          </a:stretch>
        </p:blipFill>
        <p:spPr>
          <a:xfrm>
            <a:off x="4920630" y="4414847"/>
            <a:ext cx="2350739" cy="2235947"/>
          </a:xfrm>
          <a:prstGeom prst="rect">
            <a:avLst/>
          </a:prstGeom>
        </p:spPr>
      </p:pic>
    </p:spTree>
    <p:extLst>
      <p:ext uri="{BB962C8B-B14F-4D97-AF65-F5344CB8AC3E}">
        <p14:creationId xmlns:p14="http://schemas.microsoft.com/office/powerpoint/2010/main" val="89684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Richmond Group of Charities</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838200" y="1629681"/>
            <a:ext cx="10515600" cy="50360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Movement for All Programme – collaborative approach to increasing physical activity in partnership with Sport England, Activity Alliance and Mind.</a:t>
            </a:r>
          </a:p>
          <a:p>
            <a:r>
              <a:rPr lang="en-GB" dirty="0"/>
              <a:t>10 charities from the Richmond Group of Charities received funding from Sport England</a:t>
            </a: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r>
              <a:rPr lang="en-GB" dirty="0"/>
              <a:t>Collectively, the Richmond Group of Charities reaches 15 million people living with a long term condition</a:t>
            </a:r>
          </a:p>
          <a:p>
            <a:endParaRPr lang="en-GB" dirty="0"/>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grpSp>
        <p:nvGrpSpPr>
          <p:cNvPr id="27" name="Group 26">
            <a:extLst>
              <a:ext uri="{FF2B5EF4-FFF2-40B4-BE49-F238E27FC236}">
                <a16:creationId xmlns:a16="http://schemas.microsoft.com/office/drawing/2014/main" id="{9C14A2C2-0DD6-49ED-8A51-F4654542B7C3}"/>
              </a:ext>
            </a:extLst>
          </p:cNvPr>
          <p:cNvGrpSpPr/>
          <p:nvPr/>
        </p:nvGrpSpPr>
        <p:grpSpPr>
          <a:xfrm>
            <a:off x="838200" y="3532987"/>
            <a:ext cx="10654569" cy="2117275"/>
            <a:chOff x="763148" y="2594425"/>
            <a:chExt cx="10654569" cy="2117275"/>
          </a:xfrm>
        </p:grpSpPr>
        <p:pic>
          <p:nvPicPr>
            <p:cNvPr id="7" name="Picture 6" descr="Richmond Group logos September(2) 2018">
              <a:extLst>
                <a:ext uri="{FF2B5EF4-FFF2-40B4-BE49-F238E27FC236}">
                  <a16:creationId xmlns:a16="http://schemas.microsoft.com/office/drawing/2014/main" id="{C288E696-0A5C-4E5E-8B94-E40397FE49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4282" y="2594426"/>
              <a:ext cx="10643435" cy="2117274"/>
            </a:xfrm>
            <a:prstGeom prst="rect">
              <a:avLst/>
            </a:prstGeom>
            <a:noFill/>
            <a:ln>
              <a:noFill/>
            </a:ln>
          </p:spPr>
        </p:pic>
        <p:sp>
          <p:nvSpPr>
            <p:cNvPr id="17" name="Oval 16">
              <a:extLst>
                <a:ext uri="{FF2B5EF4-FFF2-40B4-BE49-F238E27FC236}">
                  <a16:creationId xmlns:a16="http://schemas.microsoft.com/office/drawing/2014/main" id="{5D7B7C8C-AB15-4C6E-8C53-7EFEC3C0E99A}"/>
                </a:ext>
              </a:extLst>
            </p:cNvPr>
            <p:cNvSpPr/>
            <p:nvPr/>
          </p:nvSpPr>
          <p:spPr>
            <a:xfrm>
              <a:off x="964365" y="2723810"/>
              <a:ext cx="1500166" cy="903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0C79FF1-A178-4C9E-AA31-ED1B6D1A87EC}"/>
                </a:ext>
              </a:extLst>
            </p:cNvPr>
            <p:cNvSpPr/>
            <p:nvPr/>
          </p:nvSpPr>
          <p:spPr>
            <a:xfrm>
              <a:off x="2528449" y="2594425"/>
              <a:ext cx="1500166" cy="1183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1ACAEB2-1301-4912-B112-ED3258F8BA41}"/>
                </a:ext>
              </a:extLst>
            </p:cNvPr>
            <p:cNvSpPr/>
            <p:nvPr/>
          </p:nvSpPr>
          <p:spPr>
            <a:xfrm>
              <a:off x="4212976" y="2594426"/>
              <a:ext cx="996231" cy="11266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4DF2E73-1328-4C43-81E1-CEE1A1FB76F6}"/>
                </a:ext>
              </a:extLst>
            </p:cNvPr>
            <p:cNvSpPr/>
            <p:nvPr/>
          </p:nvSpPr>
          <p:spPr>
            <a:xfrm>
              <a:off x="5402407" y="2705207"/>
              <a:ext cx="1266241" cy="857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93FC2D8-9FBB-4247-A648-7E7AE0472CFD}"/>
                </a:ext>
              </a:extLst>
            </p:cNvPr>
            <p:cNvSpPr/>
            <p:nvPr/>
          </p:nvSpPr>
          <p:spPr>
            <a:xfrm>
              <a:off x="7941481" y="2594426"/>
              <a:ext cx="934787" cy="10333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BE2D3F3-E28F-4C7C-BCB3-40E6D73226D4}"/>
                </a:ext>
              </a:extLst>
            </p:cNvPr>
            <p:cNvSpPr/>
            <p:nvPr/>
          </p:nvSpPr>
          <p:spPr>
            <a:xfrm>
              <a:off x="763148" y="3777803"/>
              <a:ext cx="2145152" cy="6544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687305D-DC04-4C15-9192-D4F9373D766C}"/>
                </a:ext>
              </a:extLst>
            </p:cNvPr>
            <p:cNvSpPr/>
            <p:nvPr/>
          </p:nvSpPr>
          <p:spPr>
            <a:xfrm>
              <a:off x="4595332" y="3701602"/>
              <a:ext cx="1190667" cy="7809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B27D535-0D95-491A-8462-106BE3EEC9F5}"/>
                </a:ext>
              </a:extLst>
            </p:cNvPr>
            <p:cNvSpPr/>
            <p:nvPr/>
          </p:nvSpPr>
          <p:spPr>
            <a:xfrm>
              <a:off x="5970360" y="3701603"/>
              <a:ext cx="934787" cy="857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0C1FEBB-B1AD-4133-A555-B0B1D37AF89F}"/>
                </a:ext>
              </a:extLst>
            </p:cNvPr>
            <p:cNvSpPr/>
            <p:nvPr/>
          </p:nvSpPr>
          <p:spPr>
            <a:xfrm>
              <a:off x="8358864" y="3721100"/>
              <a:ext cx="1406108"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9A2F04E-B8A1-4000-A53A-FDD32243E1A9}"/>
                </a:ext>
              </a:extLst>
            </p:cNvPr>
            <p:cNvSpPr/>
            <p:nvPr/>
          </p:nvSpPr>
          <p:spPr>
            <a:xfrm>
              <a:off x="9851158" y="3562904"/>
              <a:ext cx="1513776" cy="10093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83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Aim of the project</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838200" y="1943627"/>
            <a:ext cx="10515600" cy="4188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Seek to explore whether we can overcome the barriers which prevent people severely affected by mental illness and carers from engaging in physical activity by embedding activities into peer support groups</a:t>
            </a:r>
          </a:p>
          <a:p>
            <a:r>
              <a:rPr lang="en-GB" sz="3200" dirty="0"/>
              <a:t>Aim to support inactive people to do at least 30mins per week </a:t>
            </a:r>
          </a:p>
          <a:p>
            <a:r>
              <a:rPr lang="en-GB" sz="3200" dirty="0"/>
              <a:t>Contributes to NHS England’s drive to increase social prescribing opportunities</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spTree>
    <p:extLst>
      <p:ext uri="{BB962C8B-B14F-4D97-AF65-F5344CB8AC3E}">
        <p14:creationId xmlns:p14="http://schemas.microsoft.com/office/powerpoint/2010/main" val="230264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About the project</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838200" y="1943627"/>
            <a:ext cx="10515600" cy="4188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3 year project – 2018-2021</a:t>
            </a:r>
          </a:p>
          <a:p>
            <a:r>
              <a:rPr lang="en-GB" sz="3200" dirty="0"/>
              <a:t>Support and enable community organisations to embed physical activity into their current offer</a:t>
            </a:r>
          </a:p>
          <a:p>
            <a:r>
              <a:rPr lang="en-GB" sz="3200" dirty="0"/>
              <a:t>Create sustainable opportunities for people to be active</a:t>
            </a:r>
          </a:p>
          <a:p>
            <a:r>
              <a:rPr lang="en-GB" sz="3200" dirty="0"/>
              <a:t>Member-led activity choices</a:t>
            </a:r>
          </a:p>
          <a:p>
            <a:r>
              <a:rPr lang="en-GB" sz="3200" dirty="0"/>
              <a:t>Support drive to reduce mortality gap and improve physical health</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spTree>
    <p:extLst>
      <p:ext uri="{BB962C8B-B14F-4D97-AF65-F5344CB8AC3E}">
        <p14:creationId xmlns:p14="http://schemas.microsoft.com/office/powerpoint/2010/main" val="33125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Delivery</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838200" y="1702504"/>
            <a:ext cx="10515600" cy="486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Engage with peer support groups, services and community organisations</a:t>
            </a:r>
          </a:p>
          <a:p>
            <a:r>
              <a:rPr lang="en-GB" sz="3200" dirty="0"/>
              <a:t>Embed physical activity into groups using toolkit and provide all necessary support;</a:t>
            </a:r>
          </a:p>
          <a:p>
            <a:pPr lvl="1"/>
            <a:r>
              <a:rPr lang="en-GB" sz="2800" dirty="0"/>
              <a:t>Funding</a:t>
            </a:r>
          </a:p>
          <a:p>
            <a:pPr lvl="1"/>
            <a:r>
              <a:rPr lang="en-GB" sz="2800" dirty="0"/>
              <a:t>Training </a:t>
            </a:r>
          </a:p>
          <a:p>
            <a:pPr lvl="1"/>
            <a:r>
              <a:rPr lang="en-GB" sz="2800" dirty="0"/>
              <a:t>Information and guidance (activities, instructors, venues, etc)</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364714"/>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spTree>
    <p:extLst>
      <p:ext uri="{BB962C8B-B14F-4D97-AF65-F5344CB8AC3E}">
        <p14:creationId xmlns:p14="http://schemas.microsoft.com/office/powerpoint/2010/main" val="316543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Toolkit</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464428" y="1629681"/>
            <a:ext cx="6900882" cy="5036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‘First stop shop’ for information for groups to start facilitating physical activity provision</a:t>
            </a:r>
          </a:p>
          <a:p>
            <a:r>
              <a:rPr lang="en-GB" dirty="0"/>
              <a:t>Includes;</a:t>
            </a:r>
          </a:p>
          <a:p>
            <a:pPr lvl="1"/>
            <a:r>
              <a:rPr lang="en-GB" dirty="0"/>
              <a:t>What is physical activity and benefits</a:t>
            </a:r>
          </a:p>
          <a:p>
            <a:pPr lvl="1"/>
            <a:r>
              <a:rPr lang="en-GB" dirty="0"/>
              <a:t>Barriers and solutions</a:t>
            </a:r>
          </a:p>
          <a:p>
            <a:pPr lvl="1"/>
            <a:r>
              <a:rPr lang="en-GB" dirty="0"/>
              <a:t>Top tips</a:t>
            </a:r>
          </a:p>
          <a:p>
            <a:pPr lvl="1"/>
            <a:r>
              <a:rPr lang="en-GB" dirty="0"/>
              <a:t>Activity ideas</a:t>
            </a:r>
          </a:p>
          <a:p>
            <a:pPr lvl="1"/>
            <a:r>
              <a:rPr lang="en-GB" dirty="0"/>
              <a:t>Case studies</a:t>
            </a:r>
          </a:p>
          <a:p>
            <a:pPr lvl="1"/>
            <a:r>
              <a:rPr lang="en-GB" dirty="0"/>
              <a:t>Useful contacts</a:t>
            </a:r>
          </a:p>
          <a:p>
            <a:r>
              <a:rPr lang="en-GB" dirty="0"/>
              <a:t>Co-produced with people with lived experience of mental illness</a:t>
            </a:r>
          </a:p>
        </p:txBody>
      </p:sp>
      <p:cxnSp>
        <p:nvCxnSpPr>
          <p:cNvPr id="4" name="Straight Connector 3">
            <a:extLst>
              <a:ext uri="{FF2B5EF4-FFF2-40B4-BE49-F238E27FC236}">
                <a16:creationId xmlns:a16="http://schemas.microsoft.com/office/drawing/2014/main" id="{1C5FE509-8424-4174-8E72-8C3B612A55BF}"/>
              </a:ext>
            </a:extLst>
          </p:cNvPr>
          <p:cNvCxnSpPr>
            <a:cxnSpLocks/>
          </p:cNvCxnSpPr>
          <p:nvPr/>
        </p:nvCxnSpPr>
        <p:spPr>
          <a:xfrm>
            <a:off x="1785918" y="1436903"/>
            <a:ext cx="5326082"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pic>
        <p:nvPicPr>
          <p:cNvPr id="7" name="Picture 6">
            <a:extLst>
              <a:ext uri="{FF2B5EF4-FFF2-40B4-BE49-F238E27FC236}">
                <a16:creationId xmlns:a16="http://schemas.microsoft.com/office/drawing/2014/main" id="{7CEDAE63-CAFC-409F-A645-C41B62C746AE}"/>
              </a:ext>
            </a:extLst>
          </p:cNvPr>
          <p:cNvPicPr>
            <a:picLocks noChangeAspect="1"/>
          </p:cNvPicPr>
          <p:nvPr/>
        </p:nvPicPr>
        <p:blipFill>
          <a:blip r:embed="rId4"/>
          <a:stretch>
            <a:fillRect/>
          </a:stretch>
        </p:blipFill>
        <p:spPr>
          <a:xfrm>
            <a:off x="7336168" y="2"/>
            <a:ext cx="4855832" cy="6857998"/>
          </a:xfrm>
          <a:prstGeom prst="rect">
            <a:avLst/>
          </a:prstGeom>
        </p:spPr>
      </p:pic>
    </p:spTree>
    <p:extLst>
      <p:ext uri="{BB962C8B-B14F-4D97-AF65-F5344CB8AC3E}">
        <p14:creationId xmlns:p14="http://schemas.microsoft.com/office/powerpoint/2010/main" val="257529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Activities (year 1 and 2)</a:t>
            </a:r>
          </a:p>
        </p:txBody>
      </p:sp>
      <p:cxnSp>
        <p:nvCxnSpPr>
          <p:cNvPr id="4" name="Straight Connector 3">
            <a:extLst>
              <a:ext uri="{FF2B5EF4-FFF2-40B4-BE49-F238E27FC236}">
                <a16:creationId xmlns:a16="http://schemas.microsoft.com/office/drawing/2014/main" id="{1C5FE509-8424-4174-8E72-8C3B612A55BF}"/>
              </a:ext>
            </a:extLst>
          </p:cNvPr>
          <p:cNvCxnSpPr>
            <a:cxnSpLocks/>
          </p:cNvCxnSpPr>
          <p:nvPr/>
        </p:nvCxnSpPr>
        <p:spPr>
          <a:xfrm>
            <a:off x="1785918" y="1436903"/>
            <a:ext cx="5326082"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graphicFrame>
        <p:nvGraphicFramePr>
          <p:cNvPr id="8" name="Content Placeholder 5">
            <a:extLst>
              <a:ext uri="{FF2B5EF4-FFF2-40B4-BE49-F238E27FC236}">
                <a16:creationId xmlns:a16="http://schemas.microsoft.com/office/drawing/2014/main" id="{2CD0B61B-E80B-4273-AC0F-B221170A7AC3}"/>
              </a:ext>
            </a:extLst>
          </p:cNvPr>
          <p:cNvGraphicFramePr>
            <a:graphicFrameLocks/>
          </p:cNvGraphicFramePr>
          <p:nvPr>
            <p:extLst>
              <p:ext uri="{D42A27DB-BD31-4B8C-83A1-F6EECF244321}">
                <p14:modId xmlns:p14="http://schemas.microsoft.com/office/powerpoint/2010/main" val="502867847"/>
              </p:ext>
            </p:extLst>
          </p:nvPr>
        </p:nvGraphicFramePr>
        <p:xfrm>
          <a:off x="214282" y="1787230"/>
          <a:ext cx="9002143" cy="4856480"/>
        </p:xfrm>
        <a:graphic>
          <a:graphicData uri="http://schemas.openxmlformats.org/drawingml/2006/table">
            <a:tbl>
              <a:tblPr firstRow="1" bandRow="1">
                <a:tableStyleId>{5C22544A-7EE6-4342-B048-85BDC9FD1C3A}</a:tableStyleId>
              </a:tblPr>
              <a:tblGrid>
                <a:gridCol w="1993805">
                  <a:extLst>
                    <a:ext uri="{9D8B030D-6E8A-4147-A177-3AD203B41FA5}">
                      <a16:colId xmlns:a16="http://schemas.microsoft.com/office/drawing/2014/main" val="779348370"/>
                    </a:ext>
                  </a:extLst>
                </a:gridCol>
                <a:gridCol w="2284316">
                  <a:extLst>
                    <a:ext uri="{9D8B030D-6E8A-4147-A177-3AD203B41FA5}">
                      <a16:colId xmlns:a16="http://schemas.microsoft.com/office/drawing/2014/main" val="4131431620"/>
                    </a:ext>
                  </a:extLst>
                </a:gridCol>
                <a:gridCol w="2296318">
                  <a:extLst>
                    <a:ext uri="{9D8B030D-6E8A-4147-A177-3AD203B41FA5}">
                      <a16:colId xmlns:a16="http://schemas.microsoft.com/office/drawing/2014/main" val="3153155326"/>
                    </a:ext>
                  </a:extLst>
                </a:gridCol>
                <a:gridCol w="2427704">
                  <a:extLst>
                    <a:ext uri="{9D8B030D-6E8A-4147-A177-3AD203B41FA5}">
                      <a16:colId xmlns:a16="http://schemas.microsoft.com/office/drawing/2014/main" val="3464325369"/>
                    </a:ext>
                  </a:extLst>
                </a:gridCol>
              </a:tblGrid>
              <a:tr h="370840">
                <a:tc>
                  <a:txBody>
                    <a:bodyPr/>
                    <a:lstStyle/>
                    <a:p>
                      <a:r>
                        <a:rPr lang="en-GB" dirty="0"/>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Methodology</a:t>
                      </a:r>
                    </a:p>
                  </a:txBody>
                  <a:tcPr>
                    <a:lnR w="38100" cap="flat" cmpd="sng" algn="ctr">
                      <a:solidFill>
                        <a:schemeClr val="bg1"/>
                      </a:solidFill>
                      <a:prstDash val="solid"/>
                      <a:round/>
                      <a:headEnd type="none" w="med" len="med"/>
                      <a:tailEnd type="none" w="med" len="med"/>
                    </a:lnR>
                  </a:tcPr>
                </a:tc>
                <a:tc>
                  <a:txBody>
                    <a:bodyPr/>
                    <a:lstStyle/>
                    <a:p>
                      <a:r>
                        <a:rPr lang="en-GB" dirty="0"/>
                        <a:t>Activity</a:t>
                      </a:r>
                    </a:p>
                  </a:txBody>
                  <a:tcPr>
                    <a:lnL w="381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Methodology</a:t>
                      </a:r>
                    </a:p>
                  </a:txBody>
                  <a:tcPr/>
                </a:tc>
                <a:extLst>
                  <a:ext uri="{0D108BD9-81ED-4DB2-BD59-A6C34878D82A}">
                    <a16:rowId xmlns:a16="http://schemas.microsoft.com/office/drawing/2014/main" val="1580296681"/>
                  </a:ext>
                </a:extLst>
              </a:tr>
              <a:tr h="370840">
                <a:tc>
                  <a:txBody>
                    <a:bodyPr/>
                    <a:lstStyle/>
                    <a:p>
                      <a:r>
                        <a:rPr lang="en-GB" dirty="0"/>
                        <a:t>4 x Walking</a:t>
                      </a:r>
                    </a:p>
                  </a:txBody>
                  <a:tcPr anchor="ctr"/>
                </a:tc>
                <a:tc>
                  <a:txBody>
                    <a:bodyPr/>
                    <a:lstStyle/>
                    <a:p>
                      <a:r>
                        <a:rPr lang="en-GB" dirty="0"/>
                        <a:t>Information and guidance / walk leader training</a:t>
                      </a:r>
                    </a:p>
                  </a:txBody>
                  <a:tcPr anchor="ct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x Tai chi/Qigong</a:t>
                      </a:r>
                    </a:p>
                  </a:txBody>
                  <a:tcPr anchor="ctr">
                    <a:lnL w="38100" cap="flat" cmpd="sng" algn="ctr">
                      <a:solidFill>
                        <a:schemeClr val="bg1"/>
                      </a:solidFill>
                      <a:prstDash val="solid"/>
                      <a:round/>
                      <a:headEnd type="none" w="med" len="med"/>
                      <a:tailEnd type="none" w="med" len="med"/>
                    </a:lnL>
                  </a:tcPr>
                </a:tc>
                <a:tc>
                  <a:txBody>
                    <a:bodyPr/>
                    <a:lstStyle/>
                    <a:p>
                      <a:r>
                        <a:rPr lang="en-GB" dirty="0"/>
                        <a:t>Information and guidance</a:t>
                      </a:r>
                    </a:p>
                  </a:txBody>
                  <a:tcPr anchor="ctr"/>
                </a:tc>
                <a:extLst>
                  <a:ext uri="{0D108BD9-81ED-4DB2-BD59-A6C34878D82A}">
                    <a16:rowId xmlns:a16="http://schemas.microsoft.com/office/drawing/2014/main" val="491038297"/>
                  </a:ext>
                </a:extLst>
              </a:tr>
              <a:tr h="370840">
                <a:tc>
                  <a:txBody>
                    <a:bodyPr/>
                    <a:lstStyle/>
                    <a:p>
                      <a:r>
                        <a:rPr lang="en-GB" dirty="0"/>
                        <a:t>3 x Table tennis</a:t>
                      </a:r>
                    </a:p>
                  </a:txBody>
                  <a:tcPr anchor="ctr"/>
                </a:tc>
                <a:tc>
                  <a:txBody>
                    <a:bodyPr/>
                    <a:lstStyle/>
                    <a:p>
                      <a:r>
                        <a:rPr lang="en-GB" dirty="0"/>
                        <a:t>Equipment</a:t>
                      </a:r>
                    </a:p>
                  </a:txBody>
                  <a:tcPr anchor="ctr">
                    <a:lnR w="38100" cap="flat" cmpd="sng" algn="ctr">
                      <a:solidFill>
                        <a:schemeClr val="bg1"/>
                      </a:solidFill>
                      <a:prstDash val="solid"/>
                      <a:round/>
                      <a:headEnd type="none" w="med" len="med"/>
                      <a:tailEnd type="none" w="med" len="med"/>
                    </a:lnR>
                  </a:tcPr>
                </a:tc>
                <a:tc>
                  <a:txBody>
                    <a:bodyPr/>
                    <a:lstStyle/>
                    <a:p>
                      <a:r>
                        <a:rPr lang="en-GB" dirty="0"/>
                        <a:t>1 x Basketball</a:t>
                      </a:r>
                    </a:p>
                  </a:txBody>
                  <a:tcPr anchor="ctr">
                    <a:lnL w="38100" cap="flat" cmpd="sng" algn="ctr">
                      <a:solidFill>
                        <a:schemeClr val="bg1"/>
                      </a:solidFill>
                      <a:prstDash val="solid"/>
                      <a:round/>
                      <a:headEnd type="none" w="med" len="med"/>
                      <a:tailEnd type="none" w="med" len="med"/>
                    </a:lnL>
                  </a:tcPr>
                </a:tc>
                <a:tc>
                  <a:txBody>
                    <a:bodyPr/>
                    <a:lstStyle/>
                    <a:p>
                      <a:r>
                        <a:rPr lang="en-GB" dirty="0"/>
                        <a:t>Venue hire</a:t>
                      </a:r>
                    </a:p>
                  </a:txBody>
                  <a:tcPr anchor="ctr"/>
                </a:tc>
                <a:extLst>
                  <a:ext uri="{0D108BD9-81ED-4DB2-BD59-A6C34878D82A}">
                    <a16:rowId xmlns:a16="http://schemas.microsoft.com/office/drawing/2014/main" val="2229988436"/>
                  </a:ext>
                </a:extLst>
              </a:tr>
              <a:tr h="370840">
                <a:tc>
                  <a:txBody>
                    <a:bodyPr/>
                    <a:lstStyle/>
                    <a:p>
                      <a:r>
                        <a:rPr lang="en-GB" dirty="0"/>
                        <a:t>3 x Boxing (non-contact)</a:t>
                      </a:r>
                    </a:p>
                  </a:txBody>
                  <a:tcPr anchor="ctr"/>
                </a:tc>
                <a:tc>
                  <a:txBody>
                    <a:bodyPr/>
                    <a:lstStyle/>
                    <a:p>
                      <a:r>
                        <a:rPr lang="en-GB" dirty="0"/>
                        <a:t>Equipment</a:t>
                      </a:r>
                    </a:p>
                  </a:txBody>
                  <a:tcPr anchor="ctr">
                    <a:lnR w="38100" cap="flat" cmpd="sng" algn="ctr">
                      <a:solidFill>
                        <a:schemeClr val="bg1"/>
                      </a:solidFill>
                      <a:prstDash val="solid"/>
                      <a:round/>
                      <a:headEnd type="none" w="med" len="med"/>
                      <a:tailEnd type="none" w="med" len="med"/>
                    </a:lnR>
                  </a:tcPr>
                </a:tc>
                <a:tc>
                  <a:txBody>
                    <a:bodyPr/>
                    <a:lstStyle/>
                    <a:p>
                      <a:r>
                        <a:rPr lang="en-GB" dirty="0"/>
                        <a:t>1 x Boccia</a:t>
                      </a:r>
                    </a:p>
                  </a:txBody>
                  <a:tcPr anchor="ctr">
                    <a:lnL w="38100" cap="flat" cmpd="sng" algn="ctr">
                      <a:solidFill>
                        <a:schemeClr val="bg1"/>
                      </a:solidFill>
                      <a:prstDash val="solid"/>
                      <a:round/>
                      <a:headEnd type="none" w="med" len="med"/>
                      <a:tailEnd type="none" w="med" len="med"/>
                    </a:lnL>
                  </a:tcPr>
                </a:tc>
                <a:tc>
                  <a:txBody>
                    <a:bodyPr/>
                    <a:lstStyle/>
                    <a:p>
                      <a:r>
                        <a:rPr lang="en-GB" dirty="0"/>
                        <a:t>Equipment</a:t>
                      </a:r>
                    </a:p>
                  </a:txBody>
                  <a:tcPr anchor="ctr"/>
                </a:tc>
                <a:extLst>
                  <a:ext uri="{0D108BD9-81ED-4DB2-BD59-A6C34878D82A}">
                    <a16:rowId xmlns:a16="http://schemas.microsoft.com/office/drawing/2014/main" val="2179593599"/>
                  </a:ext>
                </a:extLst>
              </a:tr>
              <a:tr h="370840">
                <a:tc>
                  <a:txBody>
                    <a:bodyPr/>
                    <a:lstStyle/>
                    <a:p>
                      <a:r>
                        <a:rPr lang="en-GB" dirty="0"/>
                        <a:t>3 x Gym</a:t>
                      </a:r>
                    </a:p>
                  </a:txBody>
                  <a:tcPr anchor="ctr"/>
                </a:tc>
                <a:tc>
                  <a:txBody>
                    <a:bodyPr/>
                    <a:lstStyle/>
                    <a:p>
                      <a:r>
                        <a:rPr lang="en-GB" dirty="0"/>
                        <a:t>Equipment</a:t>
                      </a:r>
                    </a:p>
                  </a:txBody>
                  <a:tcPr anchor="ct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x Chair-based exercise</a:t>
                      </a:r>
                    </a:p>
                  </a:txBody>
                  <a:tcPr anchor="ctr">
                    <a:lnL w="38100" cap="flat" cmpd="sng" algn="ctr">
                      <a:solidFill>
                        <a:schemeClr val="bg1"/>
                      </a:solidFill>
                      <a:prstDash val="solid"/>
                      <a:round/>
                      <a:headEnd type="none" w="med" len="med"/>
                      <a:tailEnd type="none" w="med" len="med"/>
                    </a:lnL>
                  </a:tcPr>
                </a:tc>
                <a:tc>
                  <a:txBody>
                    <a:bodyPr/>
                    <a:lstStyle/>
                    <a:p>
                      <a:r>
                        <a:rPr lang="en-GB" dirty="0"/>
                        <a:t>Instructor and training</a:t>
                      </a:r>
                    </a:p>
                  </a:txBody>
                  <a:tcPr anchor="ctr"/>
                </a:tc>
                <a:extLst>
                  <a:ext uri="{0D108BD9-81ED-4DB2-BD59-A6C34878D82A}">
                    <a16:rowId xmlns:a16="http://schemas.microsoft.com/office/drawing/2014/main" val="1780256465"/>
                  </a:ext>
                </a:extLst>
              </a:tr>
              <a:tr h="370840">
                <a:tc>
                  <a:txBody>
                    <a:bodyPr/>
                    <a:lstStyle/>
                    <a:p>
                      <a:r>
                        <a:rPr lang="en-GB" dirty="0"/>
                        <a:t>3 x Yoga</a:t>
                      </a:r>
                    </a:p>
                  </a:txBody>
                  <a:tcPr anchor="ctr"/>
                </a:tc>
                <a:tc>
                  <a:txBody>
                    <a:bodyPr/>
                    <a:lstStyle/>
                    <a:p>
                      <a:r>
                        <a:rPr lang="en-GB" dirty="0"/>
                        <a:t>Instructor and training</a:t>
                      </a:r>
                    </a:p>
                  </a:txBody>
                  <a:tcPr anchor="ctr">
                    <a:lnR w="38100" cap="flat" cmpd="sng" algn="ctr">
                      <a:solidFill>
                        <a:schemeClr val="bg1"/>
                      </a:solidFill>
                      <a:prstDash val="solid"/>
                      <a:round/>
                      <a:headEnd type="none" w="med" len="med"/>
                      <a:tailEnd type="none" w="med" len="med"/>
                    </a:lnR>
                  </a:tcPr>
                </a:tc>
                <a:tc>
                  <a:txBody>
                    <a:bodyPr/>
                    <a:lstStyle/>
                    <a:p>
                      <a:r>
                        <a:rPr lang="en-GB" dirty="0"/>
                        <a:t>1 x Cycling</a:t>
                      </a:r>
                    </a:p>
                  </a:txBody>
                  <a:tcPr anchor="ctr">
                    <a:lnL w="38100" cap="flat" cmpd="sng" algn="ctr">
                      <a:solidFill>
                        <a:schemeClr val="bg1"/>
                      </a:solidFill>
                      <a:prstDash val="solid"/>
                      <a:round/>
                      <a:headEnd type="none" w="med" len="med"/>
                      <a:tailEnd type="none" w="med" len="med"/>
                    </a:lnL>
                  </a:tcPr>
                </a:tc>
                <a:tc>
                  <a:txBody>
                    <a:bodyPr/>
                    <a:lstStyle/>
                    <a:p>
                      <a:r>
                        <a:rPr lang="en-GB" dirty="0"/>
                        <a:t>Information and guidance</a:t>
                      </a:r>
                    </a:p>
                  </a:txBody>
                  <a:tcPr anchor="ctr"/>
                </a:tc>
                <a:extLst>
                  <a:ext uri="{0D108BD9-81ED-4DB2-BD59-A6C34878D82A}">
                    <a16:rowId xmlns:a16="http://schemas.microsoft.com/office/drawing/2014/main" val="992567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x Racket sports</a:t>
                      </a:r>
                    </a:p>
                  </a:txBody>
                  <a:tcPr anchor="ctr"/>
                </a:tc>
                <a:tc>
                  <a:txBody>
                    <a:bodyPr/>
                    <a:lstStyle/>
                    <a:p>
                      <a:r>
                        <a:rPr lang="en-GB" dirty="0"/>
                        <a:t>Equipment / venue hire</a:t>
                      </a:r>
                    </a:p>
                  </a:txBody>
                  <a:tcPr anchor="ctr">
                    <a:lnR w="38100" cap="flat" cmpd="sng" algn="ctr">
                      <a:solidFill>
                        <a:schemeClr val="bg1"/>
                      </a:solidFill>
                      <a:prstDash val="solid"/>
                      <a:round/>
                      <a:headEnd type="none" w="med" len="med"/>
                      <a:tailEnd type="none" w="med" len="med"/>
                    </a:lnR>
                  </a:tcPr>
                </a:tc>
                <a:tc>
                  <a:txBody>
                    <a:bodyPr/>
                    <a:lstStyle/>
                    <a:p>
                      <a:r>
                        <a:rPr lang="en-GB" dirty="0"/>
                        <a:t>1 x Football</a:t>
                      </a:r>
                    </a:p>
                  </a:txBody>
                  <a:tcPr anchor="ctr">
                    <a:lnL w="38100" cap="flat" cmpd="sng" algn="ctr">
                      <a:solidFill>
                        <a:schemeClr val="bg1"/>
                      </a:solidFill>
                      <a:prstDash val="solid"/>
                      <a:round/>
                      <a:headEnd type="none" w="med" len="med"/>
                      <a:tailEnd type="none" w="med" len="med"/>
                    </a:lnL>
                  </a:tcPr>
                </a:tc>
                <a:tc>
                  <a:txBody>
                    <a:bodyPr/>
                    <a:lstStyle/>
                    <a:p>
                      <a:r>
                        <a:rPr lang="en-GB" dirty="0"/>
                        <a:t>Venue hire</a:t>
                      </a:r>
                    </a:p>
                  </a:txBody>
                  <a:tcPr anchor="ctr"/>
                </a:tc>
                <a:extLst>
                  <a:ext uri="{0D108BD9-81ED-4DB2-BD59-A6C34878D82A}">
                    <a16:rowId xmlns:a16="http://schemas.microsoft.com/office/drawing/2014/main" val="7482256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x Running/Jogging</a:t>
                      </a:r>
                    </a:p>
                  </a:txBody>
                  <a:tcPr anchor="ctr"/>
                </a:tc>
                <a:tc>
                  <a:txBody>
                    <a:bodyPr/>
                    <a:lstStyle/>
                    <a:p>
                      <a:r>
                        <a:rPr lang="en-GB" dirty="0"/>
                        <a:t>Run leader training</a:t>
                      </a:r>
                    </a:p>
                  </a:txBody>
                  <a:tcPr anchor="ctr">
                    <a:lnR w="38100" cap="flat" cmpd="sng" algn="ctr">
                      <a:solidFill>
                        <a:schemeClr val="bg1"/>
                      </a:solidFill>
                      <a:prstDash val="solid"/>
                      <a:round/>
                      <a:headEnd type="none" w="med" len="med"/>
                      <a:tailEnd type="none" w="med" len="med"/>
                    </a:lnR>
                  </a:tcPr>
                </a:tc>
                <a:tc>
                  <a:txBody>
                    <a:bodyPr/>
                    <a:lstStyle/>
                    <a:p>
                      <a:endParaRPr lang="en-GB" dirty="0"/>
                    </a:p>
                  </a:txBody>
                  <a:tcPr anchor="ctr">
                    <a:lnL w="38100" cap="flat" cmpd="sng" algn="ctr">
                      <a:solidFill>
                        <a:schemeClr val="bg1"/>
                      </a:solidFill>
                      <a:prstDash val="solid"/>
                      <a:round/>
                      <a:headEnd type="none" w="med" len="med"/>
                      <a:tailEnd type="none" w="med" len="med"/>
                    </a:lnL>
                  </a:tcPr>
                </a:tc>
                <a:tc>
                  <a:txBody>
                    <a:bodyPr/>
                    <a:lstStyle/>
                    <a:p>
                      <a:endParaRPr lang="en-GB" dirty="0"/>
                    </a:p>
                  </a:txBody>
                  <a:tcPr anchor="ctr"/>
                </a:tc>
                <a:extLst>
                  <a:ext uri="{0D108BD9-81ED-4DB2-BD59-A6C34878D82A}">
                    <a16:rowId xmlns:a16="http://schemas.microsoft.com/office/drawing/2014/main" val="3530052853"/>
                  </a:ext>
                </a:extLst>
              </a:tr>
            </a:tbl>
          </a:graphicData>
        </a:graphic>
      </p:graphicFrame>
      <p:pic>
        <p:nvPicPr>
          <p:cNvPr id="9" name="Picture 8" descr="A group of people posing for the camera&#10;&#10;Description automatically generated">
            <a:extLst>
              <a:ext uri="{FF2B5EF4-FFF2-40B4-BE49-F238E27FC236}">
                <a16:creationId xmlns:a16="http://schemas.microsoft.com/office/drawing/2014/main" id="{C8343446-4B4F-41E7-BE0B-F2E802524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40763">
            <a:off x="9411085" y="337480"/>
            <a:ext cx="2492394" cy="2492394"/>
          </a:xfrm>
          <a:prstGeom prst="rect">
            <a:avLst/>
          </a:prstGeom>
        </p:spPr>
      </p:pic>
      <p:pic>
        <p:nvPicPr>
          <p:cNvPr id="10" name="Picture 9" descr="A group of young men playing a game of frisbee in a yard&#10;&#10;Description automatically generated">
            <a:extLst>
              <a:ext uri="{FF2B5EF4-FFF2-40B4-BE49-F238E27FC236}">
                <a16:creationId xmlns:a16="http://schemas.microsoft.com/office/drawing/2014/main" id="{D30A0F60-B034-49C9-ACC3-D29826D0189E}"/>
              </a:ext>
            </a:extLst>
          </p:cNvPr>
          <p:cNvPicPr>
            <a:picLocks noChangeAspect="1"/>
          </p:cNvPicPr>
          <p:nvPr/>
        </p:nvPicPr>
        <p:blipFill rotWithShape="1">
          <a:blip r:embed="rId5">
            <a:extLst>
              <a:ext uri="{28A0092B-C50C-407E-A947-70E740481C1C}">
                <a14:useLocalDpi xmlns:a14="http://schemas.microsoft.com/office/drawing/2010/main" val="0"/>
              </a:ext>
            </a:extLst>
          </a:blip>
          <a:srcRect l="14935" t="44386" r="28304"/>
          <a:stretch/>
        </p:blipFill>
        <p:spPr>
          <a:xfrm rot="434043">
            <a:off x="9400414" y="3657284"/>
            <a:ext cx="2600594" cy="1951531"/>
          </a:xfrm>
          <a:prstGeom prst="rect">
            <a:avLst/>
          </a:prstGeom>
        </p:spPr>
      </p:pic>
    </p:spTree>
    <p:extLst>
      <p:ext uri="{BB962C8B-B14F-4D97-AF65-F5344CB8AC3E}">
        <p14:creationId xmlns:p14="http://schemas.microsoft.com/office/powerpoint/2010/main" val="157517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Evaluation</a:t>
            </a:r>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pic>
        <p:nvPicPr>
          <p:cNvPr id="7" name="Picture 6">
            <a:extLst>
              <a:ext uri="{FF2B5EF4-FFF2-40B4-BE49-F238E27FC236}">
                <a16:creationId xmlns:a16="http://schemas.microsoft.com/office/drawing/2014/main" id="{D23C740A-B20E-43AB-A4DC-3DB0DDB6FE06}"/>
              </a:ext>
            </a:extLst>
          </p:cNvPr>
          <p:cNvPicPr/>
          <p:nvPr/>
        </p:nvPicPr>
        <p:blipFill>
          <a:blip r:embed="rId4"/>
          <a:stretch>
            <a:fillRect/>
          </a:stretch>
        </p:blipFill>
        <p:spPr>
          <a:xfrm>
            <a:off x="10743459" y="90901"/>
            <a:ext cx="1343778" cy="1423886"/>
          </a:xfrm>
          <a:prstGeom prst="rect">
            <a:avLst/>
          </a:prstGeom>
        </p:spPr>
      </p:pic>
      <p:pic>
        <p:nvPicPr>
          <p:cNvPr id="8" name="Picture 7">
            <a:extLst>
              <a:ext uri="{FF2B5EF4-FFF2-40B4-BE49-F238E27FC236}">
                <a16:creationId xmlns:a16="http://schemas.microsoft.com/office/drawing/2014/main" id="{542B62F1-4E63-4BF7-BAB2-8731EFD77020}"/>
              </a:ext>
            </a:extLst>
          </p:cNvPr>
          <p:cNvPicPr/>
          <p:nvPr/>
        </p:nvPicPr>
        <p:blipFill>
          <a:blip r:embed="rId5"/>
          <a:stretch>
            <a:fillRect/>
          </a:stretch>
        </p:blipFill>
        <p:spPr>
          <a:xfrm>
            <a:off x="7946553" y="665652"/>
            <a:ext cx="2721352" cy="916437"/>
          </a:xfrm>
          <a:prstGeom prst="rect">
            <a:avLst/>
          </a:prstGeom>
        </p:spPr>
      </p:pic>
      <p:sp>
        <p:nvSpPr>
          <p:cNvPr id="10" name="Content Placeholder 2">
            <a:extLst>
              <a:ext uri="{FF2B5EF4-FFF2-40B4-BE49-F238E27FC236}">
                <a16:creationId xmlns:a16="http://schemas.microsoft.com/office/drawing/2014/main" id="{19A3D1E8-227D-426F-B8FA-76D8C1DE993A}"/>
              </a:ext>
            </a:extLst>
          </p:cNvPr>
          <p:cNvSpPr txBox="1">
            <a:spLocks/>
          </p:cNvSpPr>
          <p:nvPr/>
        </p:nvSpPr>
        <p:spPr>
          <a:xfrm>
            <a:off x="838200" y="1702504"/>
            <a:ext cx="10515600" cy="48679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Measure the impact on people affected by mental illness</a:t>
            </a:r>
          </a:p>
          <a:p>
            <a:r>
              <a:rPr lang="en-GB" sz="3200" dirty="0"/>
              <a:t>Quantitative evaluation – questionnaires (baseline, 3, 6 and 12 months)</a:t>
            </a:r>
          </a:p>
          <a:p>
            <a:r>
              <a:rPr lang="en-GB" sz="3200" dirty="0"/>
              <a:t>Qualitative evaluation – focus groups/1:1 interviews (3 and 6-9 months)</a:t>
            </a:r>
          </a:p>
          <a:p>
            <a:r>
              <a:rPr lang="en-GB" sz="3200" dirty="0"/>
              <a:t>Not a compulsory requirement – but all the data collected will help us;</a:t>
            </a:r>
          </a:p>
          <a:p>
            <a:pPr lvl="1"/>
            <a:r>
              <a:rPr lang="en-GB" sz="2800" dirty="0"/>
              <a:t>demonstrate the impact of physical activity</a:t>
            </a:r>
          </a:p>
          <a:p>
            <a:pPr lvl="1"/>
            <a:r>
              <a:rPr lang="en-GB" sz="2800" dirty="0"/>
              <a:t>share with wider sector</a:t>
            </a:r>
          </a:p>
          <a:p>
            <a:pPr lvl="1"/>
            <a:r>
              <a:rPr lang="en-GB" sz="2800" dirty="0"/>
              <a:t>better support people in the future</a:t>
            </a:r>
          </a:p>
          <a:p>
            <a:pPr lvl="1"/>
            <a:r>
              <a:rPr lang="en-GB" sz="2800" dirty="0"/>
              <a:t>access future funding</a:t>
            </a:r>
            <a:endParaRPr lang="en-GB" dirty="0"/>
          </a:p>
        </p:txBody>
      </p:sp>
    </p:spTree>
    <p:extLst>
      <p:ext uri="{BB962C8B-B14F-4D97-AF65-F5344CB8AC3E}">
        <p14:creationId xmlns:p14="http://schemas.microsoft.com/office/powerpoint/2010/main" val="135097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72AF-8558-4398-8FD3-12DFC01CF3E1}"/>
              </a:ext>
            </a:extLst>
          </p:cNvPr>
          <p:cNvSpPr txBox="1">
            <a:spLocks/>
          </p:cNvSpPr>
          <p:nvPr/>
        </p:nvSpPr>
        <p:spPr>
          <a:xfrm>
            <a:off x="1785918" y="285728"/>
            <a:ext cx="690088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0F0"/>
                </a:solidFill>
                <a:latin typeface="Arial" pitchFamily="34" charset="0"/>
                <a:cs typeface="Arial" pitchFamily="34" charset="0"/>
              </a:rPr>
              <a:t>Evaluation: Peer Researchers</a:t>
            </a:r>
          </a:p>
        </p:txBody>
      </p:sp>
      <p:sp>
        <p:nvSpPr>
          <p:cNvPr id="3" name="Content Placeholder 2">
            <a:extLst>
              <a:ext uri="{FF2B5EF4-FFF2-40B4-BE49-F238E27FC236}">
                <a16:creationId xmlns:a16="http://schemas.microsoft.com/office/drawing/2014/main" id="{1E6E4BBA-D84A-448F-AC9C-DE540FD7B45E}"/>
              </a:ext>
            </a:extLst>
          </p:cNvPr>
          <p:cNvSpPr txBox="1">
            <a:spLocks/>
          </p:cNvSpPr>
          <p:nvPr/>
        </p:nvSpPr>
        <p:spPr>
          <a:xfrm>
            <a:off x="838200" y="1907278"/>
            <a:ext cx="10515600" cy="3693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16 Peer Researchers recruited and trained</a:t>
            </a:r>
          </a:p>
          <a:p>
            <a:r>
              <a:rPr lang="en-GB" sz="3200" dirty="0"/>
              <a:t>All have lived experience </a:t>
            </a:r>
          </a:p>
          <a:p>
            <a:r>
              <a:rPr lang="en-GB" sz="3200" dirty="0"/>
              <a:t>Four options of involvement;</a:t>
            </a:r>
          </a:p>
          <a:p>
            <a:pPr lvl="1"/>
            <a:r>
              <a:rPr lang="en-GB" sz="2800" dirty="0"/>
              <a:t>Quantitative data collection – questionnaires</a:t>
            </a:r>
          </a:p>
          <a:p>
            <a:pPr lvl="1"/>
            <a:r>
              <a:rPr lang="en-GB" sz="2800" dirty="0"/>
              <a:t>Qualitative data collection – focus groups</a:t>
            </a:r>
          </a:p>
          <a:p>
            <a:pPr lvl="1"/>
            <a:r>
              <a:rPr lang="en-GB" sz="2800" dirty="0"/>
              <a:t>Qualitative data collection – interviews</a:t>
            </a:r>
          </a:p>
          <a:p>
            <a:pPr lvl="1"/>
            <a:r>
              <a:rPr lang="en-GB" sz="2800" dirty="0"/>
              <a:t>Data analysis</a:t>
            </a:r>
          </a:p>
          <a:p>
            <a:endParaRPr lang="en-GB" sz="3200" dirty="0"/>
          </a:p>
          <a:p>
            <a:endParaRPr lang="en-GB" sz="3200" dirty="0"/>
          </a:p>
        </p:txBody>
      </p:sp>
      <p:cxnSp>
        <p:nvCxnSpPr>
          <p:cNvPr id="4" name="Straight Connector 3">
            <a:extLst>
              <a:ext uri="{FF2B5EF4-FFF2-40B4-BE49-F238E27FC236}">
                <a16:creationId xmlns:a16="http://schemas.microsoft.com/office/drawing/2014/main" id="{1C5FE509-8424-4174-8E72-8C3B612A55BF}"/>
              </a:ext>
            </a:extLst>
          </p:cNvPr>
          <p:cNvCxnSpPr/>
          <p:nvPr/>
        </p:nvCxnSpPr>
        <p:spPr>
          <a:xfrm>
            <a:off x="1785918" y="1436903"/>
            <a:ext cx="6783190"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7ABB821-8B15-4A1D-A572-0D79979AF20E}"/>
              </a:ext>
            </a:extLst>
          </p:cNvPr>
          <p:cNvSpPr txBox="1"/>
          <p:nvPr/>
        </p:nvSpPr>
        <p:spPr>
          <a:xfrm>
            <a:off x="214282" y="6357958"/>
            <a:ext cx="1571636" cy="307777"/>
          </a:xfrm>
          <a:prstGeom prst="rect">
            <a:avLst/>
          </a:prstGeom>
          <a:noFill/>
        </p:spPr>
        <p:txBody>
          <a:bodyPr wrap="square" rtlCol="0">
            <a:spAutoFit/>
          </a:bodyPr>
          <a:lstStyle/>
          <a:p>
            <a:r>
              <a:rPr lang="en-GB" sz="1400" dirty="0">
                <a:solidFill>
                  <a:srgbClr val="00B0F0"/>
                </a:solidFill>
                <a:latin typeface="Arial" pitchFamily="34" charset="0"/>
                <a:cs typeface="Arial" pitchFamily="34" charset="0"/>
              </a:rPr>
              <a:t>www.rethink.org</a:t>
            </a:r>
          </a:p>
        </p:txBody>
      </p:sp>
      <p:pic>
        <p:nvPicPr>
          <p:cNvPr id="6" name="Picture 5" descr="logo.bmp">
            <a:extLst>
              <a:ext uri="{FF2B5EF4-FFF2-40B4-BE49-F238E27FC236}">
                <a16:creationId xmlns:a16="http://schemas.microsoft.com/office/drawing/2014/main" id="{63929FAF-EB68-475A-8B26-728DA443A956}"/>
              </a:ext>
            </a:extLst>
          </p:cNvPr>
          <p:cNvPicPr>
            <a:picLocks noChangeAspect="1"/>
          </p:cNvPicPr>
          <p:nvPr/>
        </p:nvPicPr>
        <p:blipFill>
          <a:blip r:embed="rId3" cstate="print"/>
          <a:stretch>
            <a:fillRect/>
          </a:stretch>
        </p:blipFill>
        <p:spPr>
          <a:xfrm>
            <a:off x="214282" y="214290"/>
            <a:ext cx="1500166" cy="1426909"/>
          </a:xfrm>
          <a:prstGeom prst="rect">
            <a:avLst/>
          </a:prstGeom>
        </p:spPr>
      </p:pic>
      <p:pic>
        <p:nvPicPr>
          <p:cNvPr id="7" name="Picture 6">
            <a:extLst>
              <a:ext uri="{FF2B5EF4-FFF2-40B4-BE49-F238E27FC236}">
                <a16:creationId xmlns:a16="http://schemas.microsoft.com/office/drawing/2014/main" id="{D23C740A-B20E-43AB-A4DC-3DB0DDB6FE06}"/>
              </a:ext>
            </a:extLst>
          </p:cNvPr>
          <p:cNvPicPr/>
          <p:nvPr/>
        </p:nvPicPr>
        <p:blipFill>
          <a:blip r:embed="rId4"/>
          <a:stretch>
            <a:fillRect/>
          </a:stretch>
        </p:blipFill>
        <p:spPr>
          <a:xfrm>
            <a:off x="10569307" y="5241849"/>
            <a:ext cx="1343778" cy="1423886"/>
          </a:xfrm>
          <a:prstGeom prst="rect">
            <a:avLst/>
          </a:prstGeom>
        </p:spPr>
      </p:pic>
      <p:pic>
        <p:nvPicPr>
          <p:cNvPr id="8" name="Picture 7">
            <a:extLst>
              <a:ext uri="{FF2B5EF4-FFF2-40B4-BE49-F238E27FC236}">
                <a16:creationId xmlns:a16="http://schemas.microsoft.com/office/drawing/2014/main" id="{542B62F1-4E63-4BF7-BAB2-8731EFD77020}"/>
              </a:ext>
            </a:extLst>
          </p:cNvPr>
          <p:cNvPicPr/>
          <p:nvPr/>
        </p:nvPicPr>
        <p:blipFill>
          <a:blip r:embed="rId5"/>
          <a:stretch>
            <a:fillRect/>
          </a:stretch>
        </p:blipFill>
        <p:spPr>
          <a:xfrm>
            <a:off x="7772401" y="5816600"/>
            <a:ext cx="2721352" cy="916437"/>
          </a:xfrm>
          <a:prstGeom prst="rect">
            <a:avLst/>
          </a:prstGeom>
        </p:spPr>
      </p:pic>
    </p:spTree>
    <p:extLst>
      <p:ext uri="{BB962C8B-B14F-4D97-AF65-F5344CB8AC3E}">
        <p14:creationId xmlns:p14="http://schemas.microsoft.com/office/powerpoint/2010/main" val="3467705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947</Words>
  <Application>Microsoft Office PowerPoint</Application>
  <PresentationFormat>Widescreen</PresentationFormat>
  <Paragraphs>163</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‘Rethink Activity’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our groups say</vt:lpstr>
      <vt:lpstr>PowerPoint Presentation</vt:lpstr>
      <vt:lpstr>PowerPoint Presentation</vt:lpstr>
      <vt:lpstr>Mel Islin Physical Activity Programme Manager Mel.Islin@rethink.org 07483 332558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Activity’ Project</dc:title>
  <dc:creator>Mel Islin</dc:creator>
  <cp:lastModifiedBy>Chloe Hinds, LDP Admin Assistant</cp:lastModifiedBy>
  <cp:revision>28</cp:revision>
  <dcterms:created xsi:type="dcterms:W3CDTF">2019-04-24T15:17:50Z</dcterms:created>
  <dcterms:modified xsi:type="dcterms:W3CDTF">2020-02-12T16:37:27Z</dcterms:modified>
</cp:coreProperties>
</file>